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9" r:id="rId4"/>
    <p:sldId id="272" r:id="rId5"/>
    <p:sldId id="270" r:id="rId6"/>
    <p:sldId id="271" r:id="rId7"/>
    <p:sldId id="276" r:id="rId8"/>
    <p:sldId id="274" r:id="rId9"/>
    <p:sldId id="273" r:id="rId10"/>
    <p:sldId id="275" r:id="rId11"/>
    <p:sldId id="267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171818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1818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38100" cap="flat">
              <a:solidFill>
                <a:srgbClr val="171818"/>
              </a:solidFill>
              <a:prstDash val="solid"/>
              <a:round/>
            </a:ln>
          </a:top>
          <a:bottom>
            <a:ln w="127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171818"/>
        </a:fontRef>
        <a:srgbClr val="171818"/>
      </a:tcTxStyle>
      <a:tcStyle>
        <a:tcBdr>
          <a:left>
            <a:ln w="12700" cap="flat">
              <a:solidFill>
                <a:srgbClr val="171818"/>
              </a:solidFill>
              <a:prstDash val="solid"/>
              <a:round/>
            </a:ln>
          </a:left>
          <a:right>
            <a:ln w="12700" cap="flat">
              <a:solidFill>
                <a:srgbClr val="171818"/>
              </a:solidFill>
              <a:prstDash val="solid"/>
              <a:round/>
            </a:ln>
          </a:right>
          <a:top>
            <a:ln w="12700" cap="flat">
              <a:solidFill>
                <a:srgbClr val="171818"/>
              </a:solidFill>
              <a:prstDash val="solid"/>
              <a:round/>
            </a:ln>
          </a:top>
          <a:bottom>
            <a:ln w="38100" cap="flat">
              <a:solidFill>
                <a:srgbClr val="171818"/>
              </a:solidFill>
              <a:prstDash val="solid"/>
              <a:round/>
            </a:ln>
          </a:bottom>
          <a:insideH>
            <a:ln w="12700" cap="flat">
              <a:solidFill>
                <a:srgbClr val="171818"/>
              </a:solidFill>
              <a:prstDash val="solid"/>
              <a:round/>
            </a:ln>
          </a:insideH>
          <a:insideV>
            <a:ln w="12700" cap="flat">
              <a:solidFill>
                <a:srgbClr val="17181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2"/>
    <p:restoredTop sz="94580"/>
  </p:normalViewPr>
  <p:slideViewPr>
    <p:cSldViewPr snapToGrid="0" snapToObjects="1" showGuides="1">
      <p:cViewPr>
        <p:scale>
          <a:sx n="105" d="100"/>
          <a:sy n="105" d="100"/>
        </p:scale>
        <p:origin x="1128" y="544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6305B-AB2F-2342-A424-CE85967760AE}" type="doc">
      <dgm:prSet loTypeId="urn:microsoft.com/office/officeart/2005/8/layout/process1" loCatId="" qsTypeId="urn:microsoft.com/office/officeart/2005/8/quickstyle/simple1" qsCatId="simple" csTypeId="urn:microsoft.com/office/officeart/2005/8/colors/accent3_2" csCatId="accent3" phldr="1"/>
      <dgm:spPr/>
    </dgm:pt>
    <dgm:pt modelId="{EF059BEF-CF64-1648-9108-3F56ADF2D5D1}">
      <dgm:prSet phldrT="[文本]" custT="1"/>
      <dgm:spPr/>
      <dgm:t>
        <a:bodyPr/>
        <a:lstStyle/>
        <a:p>
          <a:r>
            <a:rPr lang="zh-CN" altLang="en-US" sz="1800" dirty="0" smtClean="0"/>
            <a:t>孵化模式</a:t>
          </a:r>
          <a:endParaRPr lang="zh-CN" altLang="en-US" sz="1800" dirty="0"/>
        </a:p>
      </dgm:t>
    </dgm:pt>
    <dgm:pt modelId="{337B03C9-6235-DB4B-810B-87B615D8915A}" type="parTrans" cxnId="{0073CD38-8037-4A4C-8755-F925D5645965}">
      <dgm:prSet/>
      <dgm:spPr/>
      <dgm:t>
        <a:bodyPr/>
        <a:lstStyle/>
        <a:p>
          <a:endParaRPr lang="zh-CN" altLang="en-US" sz="1400"/>
        </a:p>
      </dgm:t>
    </dgm:pt>
    <dgm:pt modelId="{08B34E99-9AEC-2441-830B-D288EE4447AD}" type="sibTrans" cxnId="{0073CD38-8037-4A4C-8755-F925D5645965}">
      <dgm:prSet custT="1"/>
      <dgm:spPr/>
      <dgm:t>
        <a:bodyPr/>
        <a:lstStyle/>
        <a:p>
          <a:endParaRPr lang="zh-CN" altLang="en-US" sz="1600"/>
        </a:p>
      </dgm:t>
    </dgm:pt>
    <dgm:pt modelId="{1861A92E-2B02-1E4D-B38A-D26A31ECCECD}">
      <dgm:prSet phldrT="[文本]" custT="1"/>
      <dgm:spPr/>
      <dgm:t>
        <a:bodyPr/>
        <a:lstStyle/>
        <a:p>
          <a:r>
            <a:rPr lang="zh-CN" altLang="en-US" sz="1800" dirty="0" smtClean="0"/>
            <a:t>开放共享办公模式</a:t>
          </a:r>
          <a:endParaRPr lang="zh-CN" altLang="en-US" sz="1800" dirty="0"/>
        </a:p>
      </dgm:t>
    </dgm:pt>
    <dgm:pt modelId="{4CF13F17-F712-C44A-8D6A-1CD213F1D0F9}" type="parTrans" cxnId="{59083ABF-A1A2-F44D-92D0-A5A8B9D39300}">
      <dgm:prSet/>
      <dgm:spPr/>
      <dgm:t>
        <a:bodyPr/>
        <a:lstStyle/>
        <a:p>
          <a:endParaRPr lang="zh-CN" altLang="en-US" sz="1400"/>
        </a:p>
      </dgm:t>
    </dgm:pt>
    <dgm:pt modelId="{9BF1A767-CD08-DF4D-AFD5-B0E48542B582}" type="sibTrans" cxnId="{59083ABF-A1A2-F44D-92D0-A5A8B9D39300}">
      <dgm:prSet custT="1"/>
      <dgm:spPr/>
      <dgm:t>
        <a:bodyPr/>
        <a:lstStyle/>
        <a:p>
          <a:endParaRPr lang="zh-CN" altLang="en-US" sz="1600"/>
        </a:p>
      </dgm:t>
    </dgm:pt>
    <dgm:pt modelId="{D0B98B6A-0266-7643-B2C1-EE01025B0FE7}">
      <dgm:prSet phldrT="[文本]" custT="1"/>
      <dgm:spPr/>
      <dgm:t>
        <a:bodyPr/>
        <a:lstStyle/>
        <a:p>
          <a:r>
            <a:rPr lang="zh-CN" altLang="en-US" sz="1800" dirty="0" smtClean="0"/>
            <a:t>开放和封闭相结合的办公空间服务</a:t>
          </a:r>
          <a:endParaRPr lang="zh-CN" altLang="en-US" sz="1800" dirty="0"/>
        </a:p>
      </dgm:t>
    </dgm:pt>
    <dgm:pt modelId="{CB293815-251B-4F41-BBEF-74F645BFA3B6}" type="parTrans" cxnId="{CE8EE050-90C5-8C48-9CD3-68FDB11478C9}">
      <dgm:prSet/>
      <dgm:spPr/>
      <dgm:t>
        <a:bodyPr/>
        <a:lstStyle/>
        <a:p>
          <a:endParaRPr lang="zh-CN" altLang="en-US" sz="1400"/>
        </a:p>
      </dgm:t>
    </dgm:pt>
    <dgm:pt modelId="{D18FDFF5-B14B-0841-A7D3-AA90E76D6883}" type="sibTrans" cxnId="{CE8EE050-90C5-8C48-9CD3-68FDB11478C9}">
      <dgm:prSet/>
      <dgm:spPr/>
      <dgm:t>
        <a:bodyPr/>
        <a:lstStyle/>
        <a:p>
          <a:endParaRPr lang="zh-CN" altLang="en-US" sz="1400"/>
        </a:p>
      </dgm:t>
    </dgm:pt>
    <dgm:pt modelId="{E0956A23-706A-A34D-9521-0261B1BD74D5}" type="pres">
      <dgm:prSet presAssocID="{7A66305B-AB2F-2342-A424-CE85967760AE}" presName="Name0" presStyleCnt="0">
        <dgm:presLayoutVars>
          <dgm:dir/>
          <dgm:resizeHandles val="exact"/>
        </dgm:presLayoutVars>
      </dgm:prSet>
      <dgm:spPr/>
    </dgm:pt>
    <dgm:pt modelId="{C082928C-FDB8-3C40-AAF9-5FBCF2869EA6}" type="pres">
      <dgm:prSet presAssocID="{EF059BEF-CF64-1648-9108-3F56ADF2D5D1}" presName="node" presStyleLbl="node1" presStyleIdx="0" presStyleCnt="3">
        <dgm:presLayoutVars>
          <dgm:bulletEnabled val="1"/>
        </dgm:presLayoutVars>
      </dgm:prSet>
      <dgm:spPr/>
    </dgm:pt>
    <dgm:pt modelId="{F28CA33E-2A5F-4B4E-B98B-B3F4FB7B4727}" type="pres">
      <dgm:prSet presAssocID="{08B34E99-9AEC-2441-830B-D288EE4447AD}" presName="sibTrans" presStyleLbl="sibTrans2D1" presStyleIdx="0" presStyleCnt="2"/>
      <dgm:spPr/>
    </dgm:pt>
    <dgm:pt modelId="{B44577E8-536F-E042-8BA8-9B94FA895D24}" type="pres">
      <dgm:prSet presAssocID="{08B34E99-9AEC-2441-830B-D288EE4447AD}" presName="connectorText" presStyleLbl="sibTrans2D1" presStyleIdx="0" presStyleCnt="2"/>
      <dgm:spPr/>
    </dgm:pt>
    <dgm:pt modelId="{85342331-1864-1846-B397-F7C90E94444A}" type="pres">
      <dgm:prSet presAssocID="{1861A92E-2B02-1E4D-B38A-D26A31ECCECD}" presName="node" presStyleLbl="node1" presStyleIdx="1" presStyleCnt="3">
        <dgm:presLayoutVars>
          <dgm:bulletEnabled val="1"/>
        </dgm:presLayoutVars>
      </dgm:prSet>
      <dgm:spPr/>
    </dgm:pt>
    <dgm:pt modelId="{0414D885-43A5-B447-929C-80869FCD003B}" type="pres">
      <dgm:prSet presAssocID="{9BF1A767-CD08-DF4D-AFD5-B0E48542B582}" presName="sibTrans" presStyleLbl="sibTrans2D1" presStyleIdx="1" presStyleCnt="2"/>
      <dgm:spPr/>
    </dgm:pt>
    <dgm:pt modelId="{1416658B-66EF-F24E-B423-FD47BED8A4FF}" type="pres">
      <dgm:prSet presAssocID="{9BF1A767-CD08-DF4D-AFD5-B0E48542B582}" presName="connectorText" presStyleLbl="sibTrans2D1" presStyleIdx="1" presStyleCnt="2"/>
      <dgm:spPr/>
    </dgm:pt>
    <dgm:pt modelId="{5858C8C4-871B-A749-A013-476C4B9E794D}" type="pres">
      <dgm:prSet presAssocID="{D0B98B6A-0266-7643-B2C1-EE01025B0FE7}" presName="node" presStyleLbl="node1" presStyleIdx="2" presStyleCnt="3">
        <dgm:presLayoutVars>
          <dgm:bulletEnabled val="1"/>
        </dgm:presLayoutVars>
      </dgm:prSet>
      <dgm:spPr/>
    </dgm:pt>
  </dgm:ptLst>
  <dgm:cxnLst>
    <dgm:cxn modelId="{EB2ED212-0C59-F64B-AD5F-C2469DA911FC}" type="presOf" srcId="{7A66305B-AB2F-2342-A424-CE85967760AE}" destId="{E0956A23-706A-A34D-9521-0261B1BD74D5}" srcOrd="0" destOrd="0" presId="urn:microsoft.com/office/officeart/2005/8/layout/process1"/>
    <dgm:cxn modelId="{CD4A2132-CC47-6142-8BE7-8505E861AB8C}" type="presOf" srcId="{08B34E99-9AEC-2441-830B-D288EE4447AD}" destId="{F28CA33E-2A5F-4B4E-B98B-B3F4FB7B4727}" srcOrd="0" destOrd="0" presId="urn:microsoft.com/office/officeart/2005/8/layout/process1"/>
    <dgm:cxn modelId="{5CFDD013-C8A7-3243-AD69-C6EBA0DC555B}" type="presOf" srcId="{1861A92E-2B02-1E4D-B38A-D26A31ECCECD}" destId="{85342331-1864-1846-B397-F7C90E94444A}" srcOrd="0" destOrd="0" presId="urn:microsoft.com/office/officeart/2005/8/layout/process1"/>
    <dgm:cxn modelId="{82FB0337-0810-FD4B-922A-30EABA387EC5}" type="presOf" srcId="{9BF1A767-CD08-DF4D-AFD5-B0E48542B582}" destId="{1416658B-66EF-F24E-B423-FD47BED8A4FF}" srcOrd="1" destOrd="0" presId="urn:microsoft.com/office/officeart/2005/8/layout/process1"/>
    <dgm:cxn modelId="{AA266658-1C34-AA4A-9CAE-3B0266021F40}" type="presOf" srcId="{9BF1A767-CD08-DF4D-AFD5-B0E48542B582}" destId="{0414D885-43A5-B447-929C-80869FCD003B}" srcOrd="0" destOrd="0" presId="urn:microsoft.com/office/officeart/2005/8/layout/process1"/>
    <dgm:cxn modelId="{CE8EE050-90C5-8C48-9CD3-68FDB11478C9}" srcId="{7A66305B-AB2F-2342-A424-CE85967760AE}" destId="{D0B98B6A-0266-7643-B2C1-EE01025B0FE7}" srcOrd="2" destOrd="0" parTransId="{CB293815-251B-4F41-BBEF-74F645BFA3B6}" sibTransId="{D18FDFF5-B14B-0841-A7D3-AA90E76D6883}"/>
    <dgm:cxn modelId="{0073CD38-8037-4A4C-8755-F925D5645965}" srcId="{7A66305B-AB2F-2342-A424-CE85967760AE}" destId="{EF059BEF-CF64-1648-9108-3F56ADF2D5D1}" srcOrd="0" destOrd="0" parTransId="{337B03C9-6235-DB4B-810B-87B615D8915A}" sibTransId="{08B34E99-9AEC-2441-830B-D288EE4447AD}"/>
    <dgm:cxn modelId="{6EAB7F46-E623-254D-A26C-EF033C3423FD}" type="presOf" srcId="{08B34E99-9AEC-2441-830B-D288EE4447AD}" destId="{B44577E8-536F-E042-8BA8-9B94FA895D24}" srcOrd="1" destOrd="0" presId="urn:microsoft.com/office/officeart/2005/8/layout/process1"/>
    <dgm:cxn modelId="{F253CB27-3C0A-FB4E-9E58-590308FDDB98}" type="presOf" srcId="{D0B98B6A-0266-7643-B2C1-EE01025B0FE7}" destId="{5858C8C4-871B-A749-A013-476C4B9E794D}" srcOrd="0" destOrd="0" presId="urn:microsoft.com/office/officeart/2005/8/layout/process1"/>
    <dgm:cxn modelId="{59083ABF-A1A2-F44D-92D0-A5A8B9D39300}" srcId="{7A66305B-AB2F-2342-A424-CE85967760AE}" destId="{1861A92E-2B02-1E4D-B38A-D26A31ECCECD}" srcOrd="1" destOrd="0" parTransId="{4CF13F17-F712-C44A-8D6A-1CD213F1D0F9}" sibTransId="{9BF1A767-CD08-DF4D-AFD5-B0E48542B582}"/>
    <dgm:cxn modelId="{55EE3477-8B6F-6847-A890-DCD7EAE85549}" type="presOf" srcId="{EF059BEF-CF64-1648-9108-3F56ADF2D5D1}" destId="{C082928C-FDB8-3C40-AAF9-5FBCF2869EA6}" srcOrd="0" destOrd="0" presId="urn:microsoft.com/office/officeart/2005/8/layout/process1"/>
    <dgm:cxn modelId="{F19764EB-9E40-3B4C-B82A-FEA85B29D8EC}" type="presParOf" srcId="{E0956A23-706A-A34D-9521-0261B1BD74D5}" destId="{C082928C-FDB8-3C40-AAF9-5FBCF2869EA6}" srcOrd="0" destOrd="0" presId="urn:microsoft.com/office/officeart/2005/8/layout/process1"/>
    <dgm:cxn modelId="{20061FCB-F375-3E43-8411-42F10209234D}" type="presParOf" srcId="{E0956A23-706A-A34D-9521-0261B1BD74D5}" destId="{F28CA33E-2A5F-4B4E-B98B-B3F4FB7B4727}" srcOrd="1" destOrd="0" presId="urn:microsoft.com/office/officeart/2005/8/layout/process1"/>
    <dgm:cxn modelId="{EB191B04-FA0D-C046-9F52-E6E2E501504A}" type="presParOf" srcId="{F28CA33E-2A5F-4B4E-B98B-B3F4FB7B4727}" destId="{B44577E8-536F-E042-8BA8-9B94FA895D24}" srcOrd="0" destOrd="0" presId="urn:microsoft.com/office/officeart/2005/8/layout/process1"/>
    <dgm:cxn modelId="{544CC565-CEB8-A049-BA49-8818FC157725}" type="presParOf" srcId="{E0956A23-706A-A34D-9521-0261B1BD74D5}" destId="{85342331-1864-1846-B397-F7C90E94444A}" srcOrd="2" destOrd="0" presId="urn:microsoft.com/office/officeart/2005/8/layout/process1"/>
    <dgm:cxn modelId="{FEA002AD-91D0-6D42-BE9F-9FD467A16A62}" type="presParOf" srcId="{E0956A23-706A-A34D-9521-0261B1BD74D5}" destId="{0414D885-43A5-B447-929C-80869FCD003B}" srcOrd="3" destOrd="0" presId="urn:microsoft.com/office/officeart/2005/8/layout/process1"/>
    <dgm:cxn modelId="{CB7E20F8-3E02-8B46-8AB0-90F84ACAD90F}" type="presParOf" srcId="{0414D885-43A5-B447-929C-80869FCD003B}" destId="{1416658B-66EF-F24E-B423-FD47BED8A4FF}" srcOrd="0" destOrd="0" presId="urn:microsoft.com/office/officeart/2005/8/layout/process1"/>
    <dgm:cxn modelId="{D5CC8634-62DA-E24F-90BB-809656948314}" type="presParOf" srcId="{E0956A23-706A-A34D-9521-0261B1BD74D5}" destId="{5858C8C4-871B-A749-A013-476C4B9E794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5748C4-4DEB-894E-93A0-027CB07C7465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D8D486BC-C1C2-0843-9202-AA914B24F22A}">
      <dgm:prSet phldrT="[文本]" custT="1"/>
      <dgm:spPr/>
      <dgm:t>
        <a:bodyPr/>
        <a:lstStyle/>
        <a:p>
          <a:r>
            <a:rPr lang="zh-CN" altLang="en-US" sz="3200" dirty="0" smtClean="0"/>
            <a:t>智能共享会议室</a:t>
          </a:r>
          <a:endParaRPr lang="zh-CN" altLang="en-US" sz="3200" dirty="0"/>
        </a:p>
      </dgm:t>
    </dgm:pt>
    <dgm:pt modelId="{78F1468F-9C0D-3B42-9C68-22C65F9DCF30}" type="parTrans" cxnId="{40F6E71E-4885-DD4E-918F-038DB8B10D65}">
      <dgm:prSet/>
      <dgm:spPr/>
      <dgm:t>
        <a:bodyPr/>
        <a:lstStyle/>
        <a:p>
          <a:endParaRPr lang="zh-CN" altLang="en-US" sz="1050"/>
        </a:p>
      </dgm:t>
    </dgm:pt>
    <dgm:pt modelId="{46181864-2855-6F46-8AEE-81C42BF397E0}" type="sibTrans" cxnId="{40F6E71E-4885-DD4E-918F-038DB8B10D65}">
      <dgm:prSet/>
      <dgm:spPr/>
      <dgm:t>
        <a:bodyPr/>
        <a:lstStyle/>
        <a:p>
          <a:endParaRPr lang="zh-CN" altLang="en-US" sz="1050"/>
        </a:p>
      </dgm:t>
    </dgm:pt>
    <dgm:pt modelId="{C691EFC5-EB3A-3841-8ADF-C845A25BD6FB}">
      <dgm:prSet phldrT="[文本]" custT="1"/>
      <dgm:spPr/>
      <dgm:t>
        <a:bodyPr/>
        <a:lstStyle/>
        <a:p>
          <a:r>
            <a:rPr lang="zh-CN" altLang="en-US" sz="3200" dirty="0" smtClean="0"/>
            <a:t>智能移动会议室</a:t>
          </a:r>
          <a:endParaRPr lang="zh-CN" altLang="en-US" sz="3200" dirty="0"/>
        </a:p>
      </dgm:t>
    </dgm:pt>
    <dgm:pt modelId="{9794CEBF-2D64-A846-81CD-483C43B3E8C0}" type="parTrans" cxnId="{04FFA6C1-F717-0049-9125-E72DA2C86C6E}">
      <dgm:prSet/>
      <dgm:spPr/>
      <dgm:t>
        <a:bodyPr/>
        <a:lstStyle/>
        <a:p>
          <a:endParaRPr lang="zh-CN" altLang="en-US" sz="1050"/>
        </a:p>
      </dgm:t>
    </dgm:pt>
    <dgm:pt modelId="{2504BD24-7ED8-D34E-BACE-A137BCB40165}" type="sibTrans" cxnId="{04FFA6C1-F717-0049-9125-E72DA2C86C6E}">
      <dgm:prSet/>
      <dgm:spPr/>
      <dgm:t>
        <a:bodyPr/>
        <a:lstStyle/>
        <a:p>
          <a:endParaRPr lang="zh-CN" altLang="en-US" sz="1050"/>
        </a:p>
      </dgm:t>
    </dgm:pt>
    <dgm:pt modelId="{4CD82375-C32D-194D-8989-9FA9123D3CE0}" type="pres">
      <dgm:prSet presAssocID="{9A5748C4-4DEB-894E-93A0-027CB07C7465}" presName="compositeShape" presStyleCnt="0">
        <dgm:presLayoutVars>
          <dgm:chMax val="7"/>
          <dgm:dir/>
          <dgm:resizeHandles val="exact"/>
        </dgm:presLayoutVars>
      </dgm:prSet>
      <dgm:spPr/>
    </dgm:pt>
    <dgm:pt modelId="{7EA214C5-A3AD-F44A-AEF5-6DCC48813B68}" type="pres">
      <dgm:prSet presAssocID="{D8D486BC-C1C2-0843-9202-AA914B24F22A}" presName="circ1" presStyleLbl="vennNode1" presStyleIdx="0" presStyleCnt="2"/>
      <dgm:spPr/>
      <dgm:t>
        <a:bodyPr/>
        <a:lstStyle/>
        <a:p>
          <a:endParaRPr lang="zh-CN" altLang="en-US"/>
        </a:p>
      </dgm:t>
    </dgm:pt>
    <dgm:pt modelId="{53B1305C-CDDB-5746-B82A-179CF231FDA9}" type="pres">
      <dgm:prSet presAssocID="{D8D486BC-C1C2-0843-9202-AA914B24F22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98FC0BA-2D33-A54F-98EC-EDA1E0D1780D}" type="pres">
      <dgm:prSet presAssocID="{C691EFC5-EB3A-3841-8ADF-C845A25BD6FB}" presName="circ2" presStyleLbl="vennNode1" presStyleIdx="1" presStyleCnt="2"/>
      <dgm:spPr/>
      <dgm:t>
        <a:bodyPr/>
        <a:lstStyle/>
        <a:p>
          <a:endParaRPr lang="zh-CN" altLang="en-US"/>
        </a:p>
      </dgm:t>
    </dgm:pt>
    <dgm:pt modelId="{5ECE8334-53D2-5A4E-AF0A-1442D65ABBE1}" type="pres">
      <dgm:prSet presAssocID="{C691EFC5-EB3A-3841-8ADF-C845A25BD6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2D4FCB5-A8E4-524B-9C07-E9BBACAE9C7D}" type="presOf" srcId="{C691EFC5-EB3A-3841-8ADF-C845A25BD6FB}" destId="{5ECE8334-53D2-5A4E-AF0A-1442D65ABBE1}" srcOrd="1" destOrd="0" presId="urn:microsoft.com/office/officeart/2005/8/layout/venn1"/>
    <dgm:cxn modelId="{C263254B-D01D-7947-9911-EA1AC7D1C627}" type="presOf" srcId="{9A5748C4-4DEB-894E-93A0-027CB07C7465}" destId="{4CD82375-C32D-194D-8989-9FA9123D3CE0}" srcOrd="0" destOrd="0" presId="urn:microsoft.com/office/officeart/2005/8/layout/venn1"/>
    <dgm:cxn modelId="{40F6E71E-4885-DD4E-918F-038DB8B10D65}" srcId="{9A5748C4-4DEB-894E-93A0-027CB07C7465}" destId="{D8D486BC-C1C2-0843-9202-AA914B24F22A}" srcOrd="0" destOrd="0" parTransId="{78F1468F-9C0D-3B42-9C68-22C65F9DCF30}" sibTransId="{46181864-2855-6F46-8AEE-81C42BF397E0}"/>
    <dgm:cxn modelId="{04FFA6C1-F717-0049-9125-E72DA2C86C6E}" srcId="{9A5748C4-4DEB-894E-93A0-027CB07C7465}" destId="{C691EFC5-EB3A-3841-8ADF-C845A25BD6FB}" srcOrd="1" destOrd="0" parTransId="{9794CEBF-2D64-A846-81CD-483C43B3E8C0}" sibTransId="{2504BD24-7ED8-D34E-BACE-A137BCB40165}"/>
    <dgm:cxn modelId="{57657A30-83F7-2A4E-AD4D-A7921B2E841E}" type="presOf" srcId="{D8D486BC-C1C2-0843-9202-AA914B24F22A}" destId="{7EA214C5-A3AD-F44A-AEF5-6DCC48813B68}" srcOrd="0" destOrd="0" presId="urn:microsoft.com/office/officeart/2005/8/layout/venn1"/>
    <dgm:cxn modelId="{3ECD5E30-9C31-F345-A4EF-B80F6E7B9807}" type="presOf" srcId="{C691EFC5-EB3A-3841-8ADF-C845A25BD6FB}" destId="{C98FC0BA-2D33-A54F-98EC-EDA1E0D1780D}" srcOrd="0" destOrd="0" presId="urn:microsoft.com/office/officeart/2005/8/layout/venn1"/>
    <dgm:cxn modelId="{CCD03D0D-6C6D-2D49-A36B-DFB8CE12B261}" type="presOf" srcId="{D8D486BC-C1C2-0843-9202-AA914B24F22A}" destId="{53B1305C-CDDB-5746-B82A-179CF231FDA9}" srcOrd="1" destOrd="0" presId="urn:microsoft.com/office/officeart/2005/8/layout/venn1"/>
    <dgm:cxn modelId="{E26B1832-5EC6-2647-A78A-EC478AB22EC0}" type="presParOf" srcId="{4CD82375-C32D-194D-8989-9FA9123D3CE0}" destId="{7EA214C5-A3AD-F44A-AEF5-6DCC48813B68}" srcOrd="0" destOrd="0" presId="urn:microsoft.com/office/officeart/2005/8/layout/venn1"/>
    <dgm:cxn modelId="{6125107F-F249-7F48-AE85-778A17E6564A}" type="presParOf" srcId="{4CD82375-C32D-194D-8989-9FA9123D3CE0}" destId="{53B1305C-CDDB-5746-B82A-179CF231FDA9}" srcOrd="1" destOrd="0" presId="urn:microsoft.com/office/officeart/2005/8/layout/venn1"/>
    <dgm:cxn modelId="{5D7E7937-F1A6-F84F-A53C-B74284050496}" type="presParOf" srcId="{4CD82375-C32D-194D-8989-9FA9123D3CE0}" destId="{C98FC0BA-2D33-A54F-98EC-EDA1E0D1780D}" srcOrd="2" destOrd="0" presId="urn:microsoft.com/office/officeart/2005/8/layout/venn1"/>
    <dgm:cxn modelId="{FE3A9EC1-0BAE-8943-AC49-282CE8739104}" type="presParOf" srcId="{4CD82375-C32D-194D-8989-9FA9123D3CE0}" destId="{5ECE8334-53D2-5A4E-AF0A-1442D65ABBE1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82928C-FDB8-3C40-AAF9-5FBCF2869EA6}">
      <dsp:nvSpPr>
        <dsp:cNvPr id="0" name=""/>
        <dsp:cNvSpPr/>
      </dsp:nvSpPr>
      <dsp:spPr>
        <a:xfrm>
          <a:off x="7143" y="447409"/>
          <a:ext cx="2135187" cy="12811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孵化模式</a:t>
          </a:r>
          <a:endParaRPr lang="zh-CN" altLang="en-US" sz="1800" kern="1200" dirty="0"/>
        </a:p>
      </dsp:txBody>
      <dsp:txXfrm>
        <a:off x="44665" y="484931"/>
        <a:ext cx="2060143" cy="1206068"/>
      </dsp:txXfrm>
    </dsp:sp>
    <dsp:sp modelId="{F28CA33E-2A5F-4B4E-B98B-B3F4FB7B4727}">
      <dsp:nvSpPr>
        <dsp:cNvPr id="0" name=""/>
        <dsp:cNvSpPr/>
      </dsp:nvSpPr>
      <dsp:spPr>
        <a:xfrm>
          <a:off x="2355850" y="823202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/>
        </a:p>
      </dsp:txBody>
      <dsp:txXfrm>
        <a:off x="2355850" y="929107"/>
        <a:ext cx="316861" cy="317716"/>
      </dsp:txXfrm>
    </dsp:sp>
    <dsp:sp modelId="{85342331-1864-1846-B397-F7C90E94444A}">
      <dsp:nvSpPr>
        <dsp:cNvPr id="0" name=""/>
        <dsp:cNvSpPr/>
      </dsp:nvSpPr>
      <dsp:spPr>
        <a:xfrm>
          <a:off x="2996406" y="447409"/>
          <a:ext cx="2135187" cy="12811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开放共享办公模式</a:t>
          </a:r>
          <a:endParaRPr lang="zh-CN" altLang="en-US" sz="1800" kern="1200" dirty="0"/>
        </a:p>
      </dsp:txBody>
      <dsp:txXfrm>
        <a:off x="3033928" y="484931"/>
        <a:ext cx="2060143" cy="1206068"/>
      </dsp:txXfrm>
    </dsp:sp>
    <dsp:sp modelId="{0414D885-43A5-B447-929C-80869FCD003B}">
      <dsp:nvSpPr>
        <dsp:cNvPr id="0" name=""/>
        <dsp:cNvSpPr/>
      </dsp:nvSpPr>
      <dsp:spPr>
        <a:xfrm>
          <a:off x="5345112" y="823202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/>
        </a:p>
      </dsp:txBody>
      <dsp:txXfrm>
        <a:off x="5345112" y="929107"/>
        <a:ext cx="316861" cy="317716"/>
      </dsp:txXfrm>
    </dsp:sp>
    <dsp:sp modelId="{5858C8C4-871B-A749-A013-476C4B9E794D}">
      <dsp:nvSpPr>
        <dsp:cNvPr id="0" name=""/>
        <dsp:cNvSpPr/>
      </dsp:nvSpPr>
      <dsp:spPr>
        <a:xfrm>
          <a:off x="5985668" y="447409"/>
          <a:ext cx="2135187" cy="12811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开放和封闭相结合的办公空间服务</a:t>
          </a:r>
          <a:endParaRPr lang="zh-CN" altLang="en-US" sz="1800" kern="1200" dirty="0"/>
        </a:p>
      </dsp:txBody>
      <dsp:txXfrm>
        <a:off x="6023190" y="484931"/>
        <a:ext cx="2060143" cy="1206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214C5-A3AD-F44A-AEF5-6DCC48813B68}">
      <dsp:nvSpPr>
        <dsp:cNvPr id="0" name=""/>
        <dsp:cNvSpPr/>
      </dsp:nvSpPr>
      <dsp:spPr>
        <a:xfrm>
          <a:off x="1513304" y="7810"/>
          <a:ext cx="2855915" cy="2855915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kern="1200" dirty="0" smtClean="0"/>
            <a:t>智能共享会议室</a:t>
          </a:r>
          <a:endParaRPr lang="zh-CN" altLang="en-US" sz="3200" kern="1200" dirty="0"/>
        </a:p>
      </dsp:txBody>
      <dsp:txXfrm>
        <a:off x="1912103" y="344584"/>
        <a:ext cx="1646654" cy="2182368"/>
      </dsp:txXfrm>
    </dsp:sp>
    <dsp:sp modelId="{C98FC0BA-2D33-A54F-98EC-EDA1E0D1780D}">
      <dsp:nvSpPr>
        <dsp:cNvPr id="0" name=""/>
        <dsp:cNvSpPr/>
      </dsp:nvSpPr>
      <dsp:spPr>
        <a:xfrm>
          <a:off x="3571621" y="7810"/>
          <a:ext cx="2855915" cy="2855915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kern="1200" dirty="0" smtClean="0"/>
            <a:t>智能移动会议室</a:t>
          </a:r>
          <a:endParaRPr lang="zh-CN" altLang="en-US" sz="3200" kern="1200" dirty="0"/>
        </a:p>
      </dsp:txBody>
      <dsp:txXfrm>
        <a:off x="4382084" y="344584"/>
        <a:ext cx="1646654" cy="2182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491577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封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2.png" descr="maxhub ppt_20170407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1020"/>
            <a:ext cx="12280842" cy="690716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831850" y="2945858"/>
            <a:ext cx="10515600" cy="582928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D9D9D9"/>
                </a:solidFill>
              </a:defRPr>
            </a:lvl1pPr>
          </a:lstStyle>
          <a:p>
            <a:r>
              <a:t>标题文本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831850" y="3527221"/>
            <a:ext cx="10515600" cy="752732"/>
          </a:xfrm>
          <a:prstGeom prst="rect">
            <a:avLst/>
          </a:prstGeom>
        </p:spPr>
        <p:txBody>
          <a:bodyPr/>
          <a:lstStyle>
            <a:lvl1pPr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>
              <a:buSzTx/>
              <a:buNone/>
              <a:defRPr sz="1800" spc="5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pic>
        <p:nvPicPr>
          <p:cNvPr id="1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7558" y="581742"/>
            <a:ext cx="1751527" cy="46240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831850" y="6255143"/>
            <a:ext cx="217149" cy="2024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标题文本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594860" y="1828531"/>
            <a:ext cx="10971211" cy="4071231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1pPr>
            <a:lvl2pPr marL="671512" indent="-214312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48194" indent="-233794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3pPr>
            <a:lvl4pPr marL="1585912" indent="-214312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4pPr>
            <a:lvl5pPr marL="2043112" indent="-214312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三栏内容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1411290" y="3946071"/>
            <a:ext cx="2952069" cy="943431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1pPr>
            <a:lvl2pPr marL="714375" indent="-257175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71573" indent="-257173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3pPr>
            <a:lvl4pPr marL="1628773" indent="-257173"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indent="0" defTabSz="685800">
              <a:lnSpc>
                <a:spcPct val="130000"/>
              </a:lnSpc>
              <a:spcBef>
                <a:spcPts val="700"/>
              </a:spcBef>
              <a:buSzTx/>
              <a:buNone/>
              <a:defRPr sz="1500"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xfrm>
            <a:off x="602429" y="775043"/>
            <a:ext cx="4687354" cy="8750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标题文本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sz="quarter" idx="13"/>
          </p:nvPr>
        </p:nvSpPr>
        <p:spPr>
          <a:xfrm>
            <a:off x="4677004" y="3946071"/>
            <a:ext cx="2952069" cy="943431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4"/>
          </p:nvPr>
        </p:nvSpPr>
        <p:spPr>
          <a:xfrm>
            <a:off x="7915502" y="3946071"/>
            <a:ext cx="2952069" cy="943431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ct val="130000"/>
              </a:lnSpc>
              <a:spcBef>
                <a:spcPts val="700"/>
              </a:spcBef>
              <a:defRPr sz="1500">
                <a:latin typeface="微软雅黑"/>
                <a:ea typeface="微软雅黑"/>
                <a:cs typeface="微软雅黑"/>
                <a:sym typeface="微软雅黑"/>
              </a:defRPr>
            </a:pPr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节标题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xfrm>
            <a:off x="602429" y="749989"/>
            <a:ext cx="3434358" cy="66515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D9D9D9"/>
                </a:solidFill>
              </a:defRPr>
            </a:lvl1pPr>
          </a:lstStyle>
          <a:p>
            <a:r>
              <a:t>标题文本</a:t>
            </a:r>
          </a:p>
        </p:txBody>
      </p:sp>
      <p:pic>
        <p:nvPicPr>
          <p:cNvPr id="117" name="image5.png" descr="资源 4@3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9996" y="5932713"/>
            <a:ext cx="1423006" cy="206451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602429" y="5193486"/>
            <a:ext cx="3596143" cy="1107107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  <a:lvl2pPr marL="671512" indent="-214312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2pPr>
            <a:lvl3pPr marL="1148194" indent="-233794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3pPr>
            <a:lvl4pPr marL="1585912" indent="-214312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4pPr>
            <a:lvl5pPr marL="2043112" indent="-214312" defTabSz="685800">
              <a:lnSpc>
                <a:spcPct val="80000"/>
              </a:lnSpc>
              <a:spcBef>
                <a:spcPts val="700"/>
              </a:spcBef>
              <a:defRPr sz="1500">
                <a:solidFill>
                  <a:srgbClr val="D9D9D9"/>
                </a:solidFill>
                <a:latin typeface="微软雅黑"/>
                <a:ea typeface="微软雅黑"/>
                <a:cs typeface="微软雅黑"/>
                <a:sym typeface="微软雅黑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8737600" y="6255143"/>
            <a:ext cx="217149" cy="2024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 descr="资源 2@3x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0" y="561549"/>
            <a:ext cx="349064" cy="8275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2429" y="812620"/>
            <a:ext cx="2998929" cy="43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标题文本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97308" y="1311031"/>
            <a:ext cx="10968764" cy="4522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02077" y="6047634"/>
            <a:ext cx="217149" cy="20241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9" r:id="rId5"/>
  </p:sldLayoutIdLst>
  <p:transition spd="med"/>
  <p:txStyles>
    <p:titleStyle>
      <a:lvl1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50" baseline="0">
          <a:ln>
            <a:noFill/>
          </a:ln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1pPr>
      <a:lvl2pPr marL="635000" marR="0" indent="-177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2pPr>
      <a:lvl3pPr marL="1114425" marR="0" indent="-20002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3pPr>
      <a:lvl4pPr marL="1600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4pPr>
      <a:lvl5pPr marL="20955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5pPr>
      <a:lvl6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6pPr>
      <a:lvl7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7pPr>
      <a:lvl8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8pPr>
      <a:lvl9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rgbClr val="3B3838"/>
          </a:solidFill>
          <a:uFillTx/>
          <a:latin typeface="方正兰亭纤黑简体"/>
          <a:ea typeface="方正兰亭纤黑简体"/>
          <a:cs typeface="方正兰亭纤黑简体"/>
          <a:sym typeface="方正兰亭纤黑简体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ctrTitle"/>
          </p:nvPr>
        </p:nvSpPr>
        <p:spPr>
          <a:xfrm>
            <a:off x="831850" y="2860675"/>
            <a:ext cx="10515600" cy="582926"/>
          </a:xfrm>
          <a:prstGeom prst="rect">
            <a:avLst/>
          </a:prstGeom>
        </p:spPr>
        <p:txBody>
          <a:bodyPr/>
          <a:lstStyle/>
          <a:p>
            <a:pPr defTabSz="628467">
              <a:defRPr sz="2784" spc="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垂直精细化运营时代下的联合办公空间效率提升</a:t>
            </a:r>
            <a:endParaRPr dirty="0"/>
          </a:p>
        </p:txBody>
      </p:sp>
      <p:sp>
        <p:nvSpPr>
          <p:cNvPr id="129" name="Shape 129"/>
          <p:cNvSpPr/>
          <p:nvPr/>
        </p:nvSpPr>
        <p:spPr>
          <a:xfrm>
            <a:off x="831850" y="6046777"/>
            <a:ext cx="10515600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2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Microsoft YaHei"/>
                <a:ea typeface="Microsoft YaHei"/>
                <a:cs typeface="Microsoft YaHei"/>
                <a:sym typeface="Microsoft YaHei"/>
              </a:rPr>
              <a:t>此处为日期等附注信息区域－字号：</a:t>
            </a:r>
            <a:r>
              <a:t>12</a:t>
            </a:r>
          </a:p>
        </p:txBody>
      </p:sp>
      <p:sp>
        <p:nvSpPr>
          <p:cNvPr id="130" name="Shape 130"/>
          <p:cNvSpPr/>
          <p:nvPr/>
        </p:nvSpPr>
        <p:spPr>
          <a:xfrm>
            <a:off x="831850" y="3421533"/>
            <a:ext cx="10515600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722376">
              <a:lnSpc>
                <a:spcPct val="90000"/>
              </a:lnSpc>
              <a:defRPr sz="20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altLang="zh-CN" dirty="0" smtClean="0"/>
              <a:t>MAXHUB</a:t>
            </a:r>
            <a:r>
              <a:rPr lang="zh-CN" altLang="en-US" dirty="0" smtClean="0"/>
              <a:t>助力联合办公空间打造智能</a:t>
            </a:r>
            <a:r>
              <a:rPr lang="zh-CN" altLang="en-US" dirty="0"/>
              <a:t>共享</a:t>
            </a:r>
            <a:r>
              <a:rPr lang="zh-CN" altLang="en-US" dirty="0" smtClean="0"/>
              <a:t>会议空间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34860" y="1828531"/>
            <a:ext cx="10971211" cy="4071231"/>
          </a:xfrm>
          <a:prstGeom prst="rect">
            <a:avLst/>
          </a:prstGeom>
        </p:spPr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7274016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“双创”经济热度不减，联合办公</a:t>
            </a:r>
            <a:r>
              <a:rPr lang="zh-CN" altLang="en-US" smtClean="0"/>
              <a:t>行业发展迅猛</a:t>
            </a:r>
            <a:endParaRPr dirty="0"/>
          </a:p>
        </p:txBody>
      </p:sp>
      <p:sp>
        <p:nvSpPr>
          <p:cNvPr id="154" name="Shape 154"/>
          <p:cNvSpPr/>
          <p:nvPr/>
        </p:nvSpPr>
        <p:spPr>
          <a:xfrm>
            <a:off x="651937" y="1309219"/>
            <a:ext cx="9903539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zh-CN" altLang="zh-CN" dirty="0"/>
              <a:t>在</a:t>
            </a:r>
            <a:r>
              <a:rPr lang="en-US" altLang="zh-CN" dirty="0"/>
              <a:t>“</a:t>
            </a:r>
            <a:r>
              <a:rPr lang="zh-CN" altLang="zh-CN" dirty="0"/>
              <a:t>双创</a:t>
            </a:r>
            <a:r>
              <a:rPr lang="en-US" altLang="zh-CN" dirty="0"/>
              <a:t>”</a:t>
            </a:r>
            <a:r>
              <a:rPr lang="zh-CN" altLang="zh-CN" dirty="0"/>
              <a:t>的国家战略利好大势下</a:t>
            </a:r>
            <a:r>
              <a:rPr lang="zh-CN" altLang="en-US" dirty="0"/>
              <a:t>，</a:t>
            </a:r>
            <a:r>
              <a:rPr lang="zh-CN" altLang="zh-CN" dirty="0"/>
              <a:t>联合办公行业契合中国</a:t>
            </a:r>
            <a:r>
              <a:rPr lang="zh-CN" altLang="zh-CN" dirty="0" smtClean="0"/>
              <a:t>经济新常态</a:t>
            </a:r>
            <a:r>
              <a:rPr lang="zh-CN" altLang="zh-CN" dirty="0"/>
              <a:t>的发展趋迅猛成长</a:t>
            </a:r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651937" y="2277652"/>
            <a:ext cx="5333039" cy="3554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1500" b="1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一、联合</a:t>
            </a:r>
            <a:r>
              <a:rPr lang="zh-CN" altLang="en-US" sz="1500" b="1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办公空间发展势头良好</a:t>
            </a:r>
            <a:endParaRPr lang="en-US" altLang="zh-CN" sz="1500" b="1" dirty="0">
              <a:solidFill>
                <a:srgbClr val="3B3838"/>
              </a:solidFill>
              <a:latin typeface="微软雅黑"/>
              <a:ea typeface="微软雅黑"/>
              <a:cs typeface="微软雅黑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据中投顾问产业研究中心预测，</a:t>
            </a:r>
            <a:r>
              <a:rPr lang="en-US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2017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年中国众创空间数量将达到</a:t>
            </a:r>
            <a:r>
              <a:rPr lang="en-US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5320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家，</a:t>
            </a:r>
            <a:r>
              <a:rPr lang="en-US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2021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年将达到</a:t>
            </a:r>
            <a:r>
              <a:rPr lang="en-US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11640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家</a:t>
            </a:r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altLang="zh-CN" sz="1500" dirty="0" smtClean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r>
              <a:rPr lang="zh-CN" altLang="en-US" sz="1500" b="1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二、优秀</a:t>
            </a:r>
            <a:r>
              <a:rPr lang="zh-CN" altLang="en-US" sz="1500" b="1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联合办公空间获资本青睐</a:t>
            </a:r>
          </a:p>
          <a:p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截至</a:t>
            </a:r>
            <a:r>
              <a:rPr lang="en-US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2016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年底，共有</a:t>
            </a:r>
            <a:r>
              <a:rPr lang="en-US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808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家众创空间获得社会资本</a:t>
            </a:r>
            <a:r>
              <a:rPr lang="zh-CN" altLang="en-US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投资</a:t>
            </a:r>
            <a:endParaRPr lang="en-US" altLang="zh-CN" sz="1500" dirty="0" smtClean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r>
              <a:rPr lang="zh-CN" altLang="en-US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仅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以北京为例，氪空间、创新工场、纳什空间、因果树、优客工场等众创空间累计获得投资已达</a:t>
            </a:r>
            <a:r>
              <a:rPr lang="en-US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55</a:t>
            </a:r>
            <a:r>
              <a:rPr lang="zh-CN" altLang="en-US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亿元人民币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endParaRPr lang="zh-CN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zh-CN" altLang="en-US" sz="1500" dirty="0">
              <a:solidFill>
                <a:srgbClr val="3B3838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1" name="图片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319" y="2277652"/>
            <a:ext cx="4738370" cy="3509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34861" y="2128056"/>
            <a:ext cx="5229492" cy="3771706"/>
          </a:xfrm>
          <a:prstGeom prst="rect">
            <a:avLst/>
          </a:prstGeom>
        </p:spPr>
        <p:txBody>
          <a:bodyPr/>
          <a:lstStyle/>
          <a:p>
            <a:r>
              <a:rPr lang="zh-CN" altLang="zh-CN" dirty="0" smtClean="0"/>
              <a:t>由于</a:t>
            </a:r>
            <a:r>
              <a:rPr lang="zh-CN" altLang="zh-CN" dirty="0"/>
              <a:t>在场地和增值服务方面都趋于</a:t>
            </a:r>
            <a:r>
              <a:rPr lang="zh-CN" altLang="zh-CN" sz="2000" b="1" dirty="0">
                <a:solidFill>
                  <a:srgbClr val="0070C0"/>
                </a:solidFill>
              </a:rPr>
              <a:t>同质化</a:t>
            </a:r>
            <a:r>
              <a:rPr lang="zh-CN" altLang="zh-CN" dirty="0"/>
              <a:t>，导致国内</a:t>
            </a:r>
            <a:r>
              <a:rPr lang="en-US" altLang="zh-CN" dirty="0">
                <a:solidFill>
                  <a:srgbClr val="0070C0"/>
                </a:solidFill>
              </a:rPr>
              <a:t>80%</a:t>
            </a:r>
            <a:r>
              <a:rPr lang="zh-CN" altLang="zh-CN" dirty="0"/>
              <a:t>联合办公空间入驻率不到</a:t>
            </a:r>
            <a:r>
              <a:rPr lang="en-US" altLang="zh-CN" dirty="0">
                <a:solidFill>
                  <a:srgbClr val="0070C0"/>
                </a:solidFill>
              </a:rPr>
              <a:t>30%</a:t>
            </a:r>
            <a:r>
              <a:rPr lang="zh-CN" altLang="zh-CN" dirty="0"/>
              <a:t>。一些经营不善者已倒闭，行业优胜劣汰之势初显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dirty="0"/>
              <a:t>行业正面临市场激烈竞争、同质化严重等难题，对联合办公空间的</a:t>
            </a:r>
            <a:r>
              <a:rPr lang="zh-CN" altLang="zh-CN" sz="2000" b="1" dirty="0">
                <a:solidFill>
                  <a:srgbClr val="0070C0"/>
                </a:solidFill>
              </a:rPr>
              <a:t>差异化优势</a:t>
            </a:r>
            <a:r>
              <a:rPr lang="zh-CN" altLang="zh-CN" dirty="0"/>
              <a:t>提出更高的要求。</a:t>
            </a:r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9196292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面临的问题：行业竞争激烈，空间同质化严重</a:t>
            </a:r>
            <a:endParaRPr dirty="0"/>
          </a:p>
        </p:txBody>
      </p:sp>
      <p:pic>
        <p:nvPicPr>
          <p:cNvPr id="5" name="图片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6" y="2128056"/>
            <a:ext cx="5270500" cy="34721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6240526" y="5779509"/>
            <a:ext cx="5565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mtClean="0"/>
              <a:t>去年</a:t>
            </a:r>
            <a:r>
              <a:rPr lang="zh-CN" altLang="zh-CN" dirty="0"/>
              <a:t>曝光倒闭的就有北京</a:t>
            </a:r>
            <a:r>
              <a:rPr lang="en-US" altLang="zh-CN" dirty="0"/>
              <a:t>Mad Space</a:t>
            </a:r>
            <a:r>
              <a:rPr lang="zh-CN" altLang="zh-CN" dirty="0"/>
              <a:t>、深圳“地库”等。</a:t>
            </a:r>
            <a:endParaRPr lang="zh-CN" altLang="zh-CN" dirty="0"/>
          </a:p>
        </p:txBody>
      </p:sp>
      <p:sp>
        <p:nvSpPr>
          <p:cNvPr id="8" name="Shape 154"/>
          <p:cNvSpPr/>
          <p:nvPr/>
        </p:nvSpPr>
        <p:spPr>
          <a:xfrm>
            <a:off x="651937" y="1309219"/>
            <a:ext cx="9903539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zh-CN" altLang="zh-CN" dirty="0"/>
              <a:t>伴随着行业数量短时间内剧增，联合办公市场衍生众多泡沫。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4880454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9196292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互联网创新人群的办公空间需求不断变化</a:t>
            </a:r>
            <a:endParaRPr dirty="0"/>
          </a:p>
        </p:txBody>
      </p:sp>
      <p:sp>
        <p:nvSpPr>
          <p:cNvPr id="154" name="Shape 154"/>
          <p:cNvSpPr/>
          <p:nvPr/>
        </p:nvSpPr>
        <p:spPr>
          <a:xfrm>
            <a:off x="651937" y="1309219"/>
            <a:ext cx="9903539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zh-CN" altLang="en-US" dirty="0" smtClean="0"/>
              <a:t>联合</a:t>
            </a:r>
            <a:r>
              <a:rPr lang="zh-CN" altLang="en-US" dirty="0"/>
              <a:t>办公空间入驻者以</a:t>
            </a:r>
            <a:r>
              <a:rPr lang="zh-CN" altLang="zh-CN" dirty="0"/>
              <a:t>创新企业和先锋人群</a:t>
            </a:r>
            <a:r>
              <a:rPr lang="zh-CN" altLang="en-US" dirty="0"/>
              <a:t>为主，其对办公空间的需求更加多元化、个性化</a:t>
            </a:r>
            <a:endParaRPr lang="en-US" altLang="zh-CN" dirty="0"/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576327062"/>
              </p:ext>
            </p:extLst>
          </p:nvPr>
        </p:nvGraphicFramePr>
        <p:xfrm>
          <a:off x="2032000" y="2269597"/>
          <a:ext cx="8128000" cy="2175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矩形 2"/>
          <p:cNvSpPr/>
          <p:nvPr/>
        </p:nvSpPr>
        <p:spPr>
          <a:xfrm>
            <a:off x="2656597" y="4445529"/>
            <a:ext cx="6878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国内互联网创业进入下半场，</a:t>
            </a:r>
            <a:r>
              <a:rPr lang="zh-CN" altLang="en-US" dirty="0" smtClean="0"/>
              <a:t>国内</a:t>
            </a:r>
            <a:r>
              <a:rPr lang="zh-CN" altLang="en-US" dirty="0"/>
              <a:t>互联网人群的办公空间</a:t>
            </a:r>
            <a:r>
              <a:rPr lang="zh-CN" altLang="en-US" dirty="0" smtClean="0"/>
              <a:t>需求变化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074678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762721" y="2560320"/>
            <a:ext cx="4479839" cy="3339442"/>
          </a:xfrm>
          <a:prstGeom prst="rect">
            <a:avLst/>
          </a:prstGeom>
        </p:spPr>
        <p:txBody>
          <a:bodyPr/>
          <a:lstStyle/>
          <a:p>
            <a:r>
              <a:rPr lang="zh-CN" altLang="zh-CN" dirty="0" smtClean="0"/>
              <a:t>除了</a:t>
            </a:r>
            <a:r>
              <a:rPr lang="zh-CN" altLang="zh-CN" dirty="0"/>
              <a:t>提供新颖舒适的办公物理空间，通过“工位”这个流量入口，为企业办公提供</a:t>
            </a:r>
            <a:r>
              <a:rPr lang="zh-CN" altLang="zh-CN" sz="2000" b="1" dirty="0">
                <a:solidFill>
                  <a:srgbClr val="0070C0"/>
                </a:solidFill>
              </a:rPr>
              <a:t>多维度延伸的、高品质的专业化增值服务</a:t>
            </a:r>
            <a:r>
              <a:rPr lang="zh-CN" altLang="zh-CN" dirty="0"/>
              <a:t>是现在联合办公空间都在准备和发力的重要着力点，也成为大家拉开软实力差距的关键所在</a:t>
            </a:r>
            <a:r>
              <a:rPr lang="zh-CN" altLang="zh-CN" dirty="0" smtClean="0"/>
              <a:t>。</a:t>
            </a:r>
            <a:endParaRPr lang="zh-CN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6851986" cy="95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行业趋势：精细化、专业化运营</a:t>
            </a:r>
            <a:endParaRPr lang="zh-CN" altLang="en-US" dirty="0"/>
          </a:p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dirty="0"/>
          </a:p>
        </p:txBody>
      </p:sp>
      <p:sp>
        <p:nvSpPr>
          <p:cNvPr id="154" name="Shape 154"/>
          <p:cNvSpPr/>
          <p:nvPr/>
        </p:nvSpPr>
        <p:spPr>
          <a:xfrm>
            <a:off x="651937" y="1309219"/>
            <a:ext cx="9903539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zh-CN" altLang="zh-CN" dirty="0"/>
              <a:t>中国联合办公领域迎来了洗牌整合</a:t>
            </a:r>
            <a:r>
              <a:rPr lang="zh-CN" altLang="zh-CN" dirty="0" smtClean="0"/>
              <a:t>阶段</a:t>
            </a:r>
            <a:r>
              <a:rPr lang="zh-CN" altLang="en-US" dirty="0" smtClean="0"/>
              <a:t>，</a:t>
            </a:r>
            <a:r>
              <a:rPr lang="zh-CN" altLang="zh-CN" dirty="0" smtClean="0"/>
              <a:t>众多</a:t>
            </a:r>
            <a:r>
              <a:rPr lang="zh-CN" altLang="zh-CN" dirty="0"/>
              <a:t>联合办公</a:t>
            </a:r>
            <a:r>
              <a:rPr lang="zh-CN" altLang="zh-CN" dirty="0" smtClean="0"/>
              <a:t>品牌更</a:t>
            </a:r>
            <a:r>
              <a:rPr lang="zh-CN" altLang="zh-CN" dirty="0"/>
              <a:t>多往精细化、专业化空间运营迈进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023" y="2023872"/>
            <a:ext cx="4389849" cy="402376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778023" y="6077356"/>
            <a:ext cx="4389849" cy="4001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“</a:t>
            </a:r>
            <a:r>
              <a:rPr lang="zh-CN" altLang="zh-CN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引导</a:t>
            </a:r>
            <a:r>
              <a:rPr lang="zh-CN" altLang="zh-CN" sz="16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众创空间向</a:t>
            </a:r>
            <a:r>
              <a:rPr lang="zh-CN" altLang="zh-CN" sz="2000" b="1" dirty="0">
                <a:solidFill>
                  <a:srgbClr val="FFFFFF"/>
                </a:solidFill>
              </a:rPr>
              <a:t>专业化、精细化</a:t>
            </a:r>
            <a:r>
              <a:rPr lang="zh-CN" altLang="zh-CN" sz="16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方向</a:t>
            </a:r>
            <a:r>
              <a:rPr lang="zh-CN" altLang="zh-CN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升级</a:t>
            </a:r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”</a:t>
            </a:r>
            <a:endParaRPr lang="zh-CN" alt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1819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34860" y="1828531"/>
            <a:ext cx="10971211" cy="4071231"/>
          </a:xfrm>
          <a:prstGeom prst="rect">
            <a:avLst/>
          </a:prstGeom>
        </p:spPr>
        <p:txBody>
          <a:bodyPr/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b="1" dirty="0"/>
          </a:p>
          <a:p>
            <a:endParaRPr lang="zh-CN" altLang="zh-CN" dirty="0"/>
          </a:p>
          <a:p>
            <a:endParaRPr lang="zh-CN" altLang="zh-CN" dirty="0"/>
          </a:p>
          <a:p>
            <a:endParaRPr lang="en-US" altLang="zh-CN" dirty="0" smtClean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6851986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运营创新关键：空间利用效率提升</a:t>
            </a:r>
            <a:endParaRPr dirty="0"/>
          </a:p>
        </p:txBody>
      </p:sp>
      <p:sp>
        <p:nvSpPr>
          <p:cNvPr id="3" name="矩形 2"/>
          <p:cNvSpPr/>
          <p:nvPr/>
        </p:nvSpPr>
        <p:spPr>
          <a:xfrm>
            <a:off x="682399" y="5225511"/>
            <a:ext cx="44949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500" dirty="0" smtClean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endParaRPr lang="en-US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pic>
        <p:nvPicPr>
          <p:cNvPr id="9" name="图片 8" descr="mmexport1500887040688"/>
          <p:cNvPicPr/>
          <p:nvPr/>
        </p:nvPicPr>
        <p:blipFill rotWithShape="1">
          <a:blip r:embed="rId2"/>
          <a:srcRect b="7132"/>
          <a:stretch/>
        </p:blipFill>
        <p:spPr bwMode="auto">
          <a:xfrm>
            <a:off x="1105262" y="2132584"/>
            <a:ext cx="3625234" cy="2474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905" y="2120392"/>
            <a:ext cx="3303951" cy="24779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18071" y="5157442"/>
            <a:ext cx="925978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氪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空间构建</a:t>
            </a:r>
            <a:r>
              <a:rPr lang="zh-CN" altLang="zh-CN" sz="2000" b="1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“空间效率综合体“的第四代产品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除了物理空间设计的优化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氪空间还进一步提高空间智能设计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其中包括</a:t>
            </a:r>
            <a:r>
              <a:rPr lang="zh-CN" altLang="zh-CN" sz="15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  <a:sym typeface="微软雅黑"/>
              </a:rPr>
              <a:t>会议设备的智能化升级</a:t>
            </a:r>
            <a:r>
              <a:rPr lang="zh-CN" altLang="en-US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目前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， </a:t>
            </a:r>
            <a:r>
              <a:rPr lang="zh-CN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北京创业大街项目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、</a:t>
            </a:r>
            <a:r>
              <a:rPr lang="zh-CN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  <a:sym typeface="微软雅黑"/>
              </a:rPr>
              <a:t>上海田林社区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等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第四代产品已落地开业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氪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空间总裁钟澍</a:t>
            </a:r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认为</a:t>
            </a:r>
            <a:r>
              <a:rPr lang="en-US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4.0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空间</a:t>
            </a:r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产品</a:t>
            </a:r>
            <a:r>
              <a:rPr lang="zh-CN" altLang="en-US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lang="zh-CN" altLang="zh-CN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打造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将成为氪空间除</a:t>
            </a:r>
            <a:r>
              <a:rPr lang="zh-CN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社群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外的另一大竞争壁垒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。</a:t>
            </a:r>
            <a:endParaRPr lang="zh-CN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</a:endParaRPr>
          </a:p>
          <a:p>
            <a:endParaRPr lang="zh-CN" altLang="zh-CN" sz="1500" dirty="0">
              <a:solidFill>
                <a:srgbClr val="3B3838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2" name="Shape 154"/>
          <p:cNvSpPr/>
          <p:nvPr/>
        </p:nvSpPr>
        <p:spPr>
          <a:xfrm>
            <a:off x="651937" y="1309219"/>
            <a:ext cx="1049356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zh-CN" altLang="zh-CN" dirty="0" smtClean="0"/>
              <a:t>众多</a:t>
            </a:r>
            <a:r>
              <a:rPr lang="zh-CN" altLang="zh-CN" dirty="0"/>
              <a:t>联合办公</a:t>
            </a:r>
            <a:r>
              <a:rPr lang="zh-CN" altLang="zh-CN" dirty="0" smtClean="0"/>
              <a:t>品牌更</a:t>
            </a:r>
            <a:r>
              <a:rPr lang="zh-CN" altLang="zh-CN" dirty="0"/>
              <a:t>多往精细化、专业化空间运营迈进</a:t>
            </a:r>
            <a:r>
              <a:rPr lang="zh-CN" altLang="en-US" dirty="0"/>
              <a:t>，</a:t>
            </a:r>
            <a:r>
              <a:rPr lang="zh-CN" altLang="zh-CN" dirty="0"/>
              <a:t>其中，空间利用效率成为各家竞争焦点之一</a:t>
            </a:r>
            <a:endParaRPr lang="zh-CN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1105263" y="4605585"/>
            <a:ext cx="3625234" cy="33855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氪空间</a:t>
            </a:r>
            <a:r>
              <a:rPr lang="en-US" altLang="zh-CN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-</a:t>
            </a:r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智能共享会议室</a:t>
            </a:r>
            <a:endParaRPr lang="zh-CN" alt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73905" y="4594734"/>
            <a:ext cx="3303951" cy="33855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氪空间</a:t>
            </a:r>
            <a:r>
              <a:rPr lang="en-US" altLang="zh-CN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-</a:t>
            </a:r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公共休闲区</a:t>
            </a:r>
            <a:endParaRPr lang="zh-CN" alt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11292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6851986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运营创新关键：空间利用效率提升</a:t>
            </a:r>
            <a:endParaRPr dirty="0"/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1080604" y="2176798"/>
            <a:ext cx="3860800" cy="247434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80605" y="5308970"/>
            <a:ext cx="838038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上海联合办公品牌办伴，开发了线上</a:t>
            </a:r>
            <a:r>
              <a:rPr lang="en-US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APP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，并实现了与线下</a:t>
            </a:r>
            <a:r>
              <a:rPr lang="en-US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MAXHUB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会议平板的有效互联，</a:t>
            </a:r>
            <a:r>
              <a:rPr lang="zh-CN" altLang="en-US" sz="1500" dirty="0" smtClean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打造</a:t>
            </a:r>
            <a:r>
              <a:rPr lang="zh-CN" altLang="en-US" sz="2000" b="1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智能</a:t>
            </a:r>
            <a:r>
              <a:rPr lang="zh-CN" altLang="zh-CN" sz="2000" b="1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移动</a:t>
            </a:r>
            <a:r>
              <a:rPr lang="zh-CN" altLang="zh-CN" sz="2000" b="1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办公区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lang="zh-CN" altLang="zh-CN" sz="2000" b="1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整合的视频会议区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通过</a:t>
            </a:r>
            <a:r>
              <a:rPr lang="zh-CN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办伴</a:t>
            </a:r>
            <a:r>
              <a:rPr lang="en-US" altLang="zh-CN" sz="1500" dirty="0">
                <a:solidFill>
                  <a:srgbClr val="0070C0"/>
                </a:solidFill>
                <a:latin typeface="微软雅黑"/>
                <a:ea typeface="微软雅黑"/>
                <a:cs typeface="微软雅黑"/>
              </a:rPr>
              <a:t>APP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自主研发的增强视频会议系统，可快速连接</a:t>
            </a:r>
            <a:r>
              <a:rPr lang="en-US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MAXHUB</a:t>
            </a:r>
            <a:r>
              <a:rPr lang="zh-CN" altLang="zh-CN" sz="1500" dirty="0">
                <a:solidFill>
                  <a:srgbClr val="3B3838"/>
                </a:solidFill>
                <a:latin typeface="微软雅黑"/>
                <a:ea typeface="微软雅黑"/>
                <a:cs typeface="微软雅黑"/>
              </a:rPr>
              <a:t>大屏，实现如面对面般的高效交流 </a:t>
            </a:r>
            <a:r>
              <a:rPr lang="zh-CN" altLang="en-US" dirty="0"/>
              <a:t>。</a:t>
            </a: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96" y="2176798"/>
            <a:ext cx="3742944" cy="2495571"/>
          </a:xfrm>
          <a:prstGeom prst="rect">
            <a:avLst/>
          </a:prstGeom>
        </p:spPr>
      </p:pic>
      <p:sp>
        <p:nvSpPr>
          <p:cNvPr id="10" name="Shape 154"/>
          <p:cNvSpPr/>
          <p:nvPr/>
        </p:nvSpPr>
        <p:spPr>
          <a:xfrm>
            <a:off x="651937" y="1309219"/>
            <a:ext cx="1049356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zh-CN" altLang="zh-CN" dirty="0" smtClean="0"/>
              <a:t>众多</a:t>
            </a:r>
            <a:r>
              <a:rPr lang="zh-CN" altLang="zh-CN" dirty="0"/>
              <a:t>联合办公</a:t>
            </a:r>
            <a:r>
              <a:rPr lang="zh-CN" altLang="zh-CN" dirty="0" smtClean="0"/>
              <a:t>品牌更</a:t>
            </a:r>
            <a:r>
              <a:rPr lang="zh-CN" altLang="zh-CN" dirty="0"/>
              <a:t>多往精细化、专业化空间运营迈进</a:t>
            </a:r>
            <a:r>
              <a:rPr lang="zh-CN" altLang="en-US" dirty="0"/>
              <a:t>，</a:t>
            </a:r>
            <a:r>
              <a:rPr lang="zh-CN" altLang="zh-CN" dirty="0"/>
              <a:t>其中，空间利用效率成为各家竞争焦点之一</a:t>
            </a:r>
            <a:endParaRPr lang="zh-CN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1080604" y="4651140"/>
            <a:ext cx="3860800" cy="33855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办伴</a:t>
            </a:r>
            <a:r>
              <a:rPr lang="en-US" altLang="zh-CN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-</a:t>
            </a:r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智能移动会议室</a:t>
            </a:r>
            <a:endParaRPr lang="zh-CN" alt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54496" y="4672369"/>
            <a:ext cx="3742944" cy="33855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办伴</a:t>
            </a:r>
            <a:r>
              <a:rPr lang="en-US" altLang="zh-CN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-</a:t>
            </a:r>
            <a:r>
              <a:rPr lang="zh-CN" altLang="en-US" sz="16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视频会议区</a:t>
            </a:r>
            <a:endParaRPr lang="zh-CN" alt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296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34860" y="1828531"/>
            <a:ext cx="5088607" cy="4071231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 smtClean="0"/>
              <a:t>MAXHUB</a:t>
            </a:r>
            <a:r>
              <a:rPr lang="zh-CN" altLang="zh-CN" dirty="0" smtClean="0"/>
              <a:t>会议</a:t>
            </a:r>
            <a:r>
              <a:rPr lang="zh-CN" altLang="zh-CN" dirty="0"/>
              <a:t>平板作为企业级会议市场的创新者，是领先的高科技会议设备，能彰显企业的高端形象，同时能带</a:t>
            </a:r>
            <a:r>
              <a:rPr lang="zh-CN" altLang="zh-CN" dirty="0" smtClean="0"/>
              <a:t>给</a:t>
            </a:r>
            <a:r>
              <a:rPr lang="zh-CN" altLang="en-US" dirty="0" smtClean="0"/>
              <a:t>联合办公空间</a:t>
            </a:r>
            <a:r>
              <a:rPr lang="zh-CN" altLang="zh-CN" dirty="0" smtClean="0"/>
              <a:t>入驻</a:t>
            </a:r>
            <a:r>
              <a:rPr lang="zh-CN" altLang="zh-CN" dirty="0"/>
              <a:t>企业高效便捷的会议，极大提升企业的产出。</a:t>
            </a:r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9485050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智能共享会议空间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科技高端简约，提升空间形象</a:t>
            </a:r>
            <a:endParaRPr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1819"/>
            <a:ext cx="5300133" cy="353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385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34860" y="1828531"/>
            <a:ext cx="10971211" cy="4071231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满足多种会务需求，提高</a:t>
            </a:r>
            <a:r>
              <a:rPr lang="zh-CN" altLang="en-US" dirty="0"/>
              <a:t>会议办公效率，</a:t>
            </a:r>
            <a:r>
              <a:rPr lang="zh-CN" altLang="zh-CN" dirty="0"/>
              <a:t>也让入驻企业能够更加专注于核心业务</a:t>
            </a:r>
            <a:r>
              <a:rPr lang="zh-CN" altLang="en-US" dirty="0"/>
              <a:t>，</a:t>
            </a:r>
            <a:r>
              <a:rPr lang="zh-CN" altLang="zh-CN" dirty="0"/>
              <a:t>提升企业运行效率、激发创新活力 </a:t>
            </a:r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10046524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智能共享会议空间</a:t>
            </a:r>
            <a:r>
              <a:rPr lang="en-US" altLang="zh-CN" dirty="0" smtClean="0"/>
              <a:t>——</a:t>
            </a:r>
            <a:r>
              <a:rPr lang="zh-CN" altLang="en-US" dirty="0"/>
              <a:t>满足多种会务</a:t>
            </a:r>
            <a:r>
              <a:rPr lang="zh-CN" altLang="en-US" dirty="0" smtClean="0"/>
              <a:t>需求，提高空间利用效率</a:t>
            </a:r>
            <a:endParaRPr dirty="0"/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940872235"/>
              </p:ext>
            </p:extLst>
          </p:nvPr>
        </p:nvGraphicFramePr>
        <p:xfrm>
          <a:off x="2213812" y="2598823"/>
          <a:ext cx="7940842" cy="2871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053389" y="3606762"/>
            <a:ext cx="147732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产品方案展示</a:t>
            </a:r>
            <a:endParaRPr lang="en-US" altLang="zh-CN" dirty="0" smtClean="0"/>
          </a:p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商务洽谈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10627" y="3302440"/>
            <a:ext cx="1246491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创意讨论</a:t>
            </a:r>
            <a:endParaRPr kumimoji="0" lang="en-US" altLang="zh-CN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团队推广</a:t>
            </a:r>
            <a:endParaRPr lang="en-US" altLang="zh-CN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茶歇推广会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3475" y="5530009"/>
            <a:ext cx="147732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封闭会议空间</a:t>
            </a: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84001" y="5534263"/>
            <a:ext cx="147732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开放公共区域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10954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621476" y="1443520"/>
            <a:ext cx="10971211" cy="52460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b="1" dirty="0"/>
              <a:t>学习成本</a:t>
            </a:r>
            <a:endParaRPr lang="en-US" altLang="zh-CN" b="1" dirty="0"/>
          </a:p>
          <a:p>
            <a:r>
              <a:rPr lang="zh-CN" altLang="en-US" dirty="0" smtClean="0"/>
              <a:t>联合办公空间</a:t>
            </a:r>
            <a:r>
              <a:rPr lang="zh-CN" altLang="zh-CN" dirty="0" smtClean="0"/>
              <a:t>会议室</a:t>
            </a:r>
            <a:r>
              <a:rPr lang="zh-CN" altLang="zh-CN" dirty="0"/>
              <a:t>人员流动性大，传统投影连线麻烦</a:t>
            </a:r>
            <a:r>
              <a:rPr lang="zh-CN" altLang="zh-CN" dirty="0" smtClean="0"/>
              <a:t>，</a:t>
            </a:r>
            <a:r>
              <a:rPr lang="en-US" altLang="zh-CN" dirty="0" smtClean="0"/>
              <a:t>MAXHUB</a:t>
            </a:r>
            <a:r>
              <a:rPr lang="zh-CN" altLang="zh-CN" dirty="0" smtClean="0"/>
              <a:t>会议</a:t>
            </a:r>
            <a:r>
              <a:rPr lang="zh-CN" altLang="zh-CN" dirty="0"/>
              <a:t>平板使用无线传屏进行连接，只需轻轻一点即可实现投屏，连接方便快捷。同时</a:t>
            </a:r>
            <a:r>
              <a:rPr lang="zh-CN" altLang="zh-CN" dirty="0" smtClean="0"/>
              <a:t>，</a:t>
            </a:r>
            <a:r>
              <a:rPr lang="en-US" altLang="zh-CN" dirty="0" smtClean="0"/>
              <a:t>MAXHUB</a:t>
            </a:r>
            <a:r>
              <a:rPr lang="zh-CN" altLang="zh-CN" dirty="0" smtClean="0"/>
              <a:t>会议平板</a:t>
            </a:r>
            <a:r>
              <a:rPr lang="zh-CN" altLang="en-US" dirty="0" smtClean="0"/>
              <a:t>可配备</a:t>
            </a:r>
            <a:r>
              <a:rPr lang="zh-CN" altLang="zh-CN" dirty="0" smtClean="0"/>
              <a:t>安卓</a:t>
            </a:r>
            <a:r>
              <a:rPr lang="en-US" altLang="zh-CN" dirty="0" smtClean="0"/>
              <a:t>/Windows</a:t>
            </a:r>
            <a:r>
              <a:rPr lang="zh-CN" altLang="en-US" dirty="0" smtClean="0"/>
              <a:t>双</a:t>
            </a:r>
            <a:r>
              <a:rPr lang="zh-CN" altLang="zh-CN" dirty="0" smtClean="0"/>
              <a:t>系统</a:t>
            </a:r>
            <a:r>
              <a:rPr lang="zh-CN" altLang="zh-CN" dirty="0"/>
              <a:t>，操作简单，学习成本低，初次使用者也能快速上手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endParaRPr lang="zh-CN" altLang="zh-CN" dirty="0"/>
          </a:p>
          <a:p>
            <a:pPr lvl="0"/>
            <a:r>
              <a:rPr lang="zh-CN" altLang="zh-CN" b="1" dirty="0" smtClean="0"/>
              <a:t>物资成本</a:t>
            </a:r>
            <a:endParaRPr lang="zh-CN" altLang="zh-CN" dirty="0" smtClean="0"/>
          </a:p>
          <a:p>
            <a:r>
              <a:rPr lang="zh-CN" altLang="zh-CN" dirty="0" smtClean="0"/>
              <a:t>节省</a:t>
            </a:r>
            <a:r>
              <a:rPr lang="zh-CN" altLang="zh-CN" dirty="0"/>
              <a:t>了以下物资成本：</a:t>
            </a:r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投影仪</a:t>
            </a:r>
            <a:r>
              <a:rPr lang="zh-CN" altLang="zh-CN" dirty="0"/>
              <a:t>更换灯泡的</a:t>
            </a:r>
            <a:r>
              <a:rPr lang="zh-CN" altLang="zh-CN" dirty="0" smtClean="0"/>
              <a:t>成本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内置</a:t>
            </a:r>
            <a:r>
              <a:rPr lang="zh-CN" altLang="zh-CN" dirty="0"/>
              <a:t>音响，节省了单独采购音响的成本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zh-CN" altLang="zh-CN" dirty="0" smtClean="0"/>
              <a:t>相比</a:t>
            </a:r>
            <a:r>
              <a:rPr lang="zh-CN" altLang="zh-CN" dirty="0"/>
              <a:t>于传统白板少了采购马克笔等耗材的</a:t>
            </a:r>
            <a:r>
              <a:rPr lang="zh-CN" altLang="zh-CN" dirty="0" smtClean="0"/>
              <a:t>成本</a:t>
            </a:r>
            <a:endParaRPr lang="zh-CN" altLang="zh-CN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zh-CN" altLang="zh-CN" dirty="0" smtClean="0"/>
              <a:t>“企业</a:t>
            </a:r>
            <a:r>
              <a:rPr lang="zh-CN" altLang="zh-CN" dirty="0"/>
              <a:t>欢迎页面”节省了大量不可循环使用的横幅、</a:t>
            </a:r>
            <a:r>
              <a:rPr lang="en-US" altLang="zh-CN" dirty="0"/>
              <a:t>KT</a:t>
            </a:r>
            <a:r>
              <a:rPr lang="zh-CN" altLang="zh-CN" dirty="0"/>
              <a:t>展架的成本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endParaRPr lang="zh-CN" altLang="zh-CN" dirty="0"/>
          </a:p>
          <a:p>
            <a:pPr lvl="0"/>
            <a:r>
              <a:rPr lang="zh-CN" altLang="zh-CN" b="1" dirty="0" smtClean="0"/>
              <a:t>管理</a:t>
            </a:r>
            <a:r>
              <a:rPr lang="zh-CN" altLang="zh-CN" b="1" dirty="0"/>
              <a:t>成本</a:t>
            </a:r>
            <a:endParaRPr lang="zh-CN" altLang="zh-CN" dirty="0"/>
          </a:p>
          <a:p>
            <a:r>
              <a:rPr lang="zh-CN" altLang="zh-CN" dirty="0"/>
              <a:t>通过搭建</a:t>
            </a:r>
            <a:r>
              <a:rPr lang="en-US" altLang="zh-CN" dirty="0"/>
              <a:t>MAXHUB</a:t>
            </a:r>
            <a:r>
              <a:rPr lang="zh-CN" altLang="zh-CN" dirty="0"/>
              <a:t>集控</a:t>
            </a:r>
            <a:r>
              <a:rPr lang="zh-CN" altLang="zh-CN" dirty="0" smtClean="0"/>
              <a:t>系统</a:t>
            </a:r>
            <a:r>
              <a:rPr lang="zh-CN" altLang="en-US" dirty="0" smtClean="0"/>
              <a:t>，</a:t>
            </a:r>
            <a:r>
              <a:rPr lang="zh-CN" altLang="zh-CN" dirty="0" smtClean="0"/>
              <a:t>可</a:t>
            </a:r>
            <a:r>
              <a:rPr lang="zh-CN" altLang="zh-CN" dirty="0"/>
              <a:t>由总部统一管理全国各地的会议</a:t>
            </a:r>
            <a:r>
              <a:rPr lang="zh-CN" altLang="zh-CN" dirty="0" smtClean="0"/>
              <a:t>平板</a:t>
            </a:r>
            <a:r>
              <a:rPr lang="zh-CN" altLang="en-US" dirty="0" smtClean="0"/>
              <a:t>，</a:t>
            </a:r>
            <a:r>
              <a:rPr lang="zh-CN" altLang="zh-CN" dirty="0" smtClean="0"/>
              <a:t>并</a:t>
            </a:r>
            <a:r>
              <a:rPr lang="zh-CN" altLang="zh-CN" dirty="0"/>
              <a:t>直接进行信息</a:t>
            </a:r>
            <a:r>
              <a:rPr lang="zh-CN" altLang="zh-CN" dirty="0" smtClean="0"/>
              <a:t>推送</a:t>
            </a:r>
            <a:r>
              <a:rPr lang="zh-CN" altLang="en-US" dirty="0" smtClean="0"/>
              <a:t>。</a:t>
            </a:r>
            <a:r>
              <a:rPr lang="zh-CN" altLang="en-US" dirty="0" smtClean="0"/>
              <a:t>当有重要或潜在企业客户来访，</a:t>
            </a:r>
            <a:r>
              <a:rPr lang="zh-CN" altLang="zh-CN" dirty="0"/>
              <a:t>介绍人员不需要每次都带上电脑，连接投影之后才能开始给客户讲解，只需要直接</a:t>
            </a:r>
            <a:r>
              <a:rPr lang="zh-CN" altLang="zh-CN" dirty="0" smtClean="0"/>
              <a:t>打开</a:t>
            </a:r>
            <a:r>
              <a:rPr lang="en-US" altLang="zh-CN" dirty="0" smtClean="0"/>
              <a:t>MAXHUBH</a:t>
            </a:r>
            <a:r>
              <a:rPr lang="zh-CN" altLang="en-US" dirty="0" smtClean="0"/>
              <a:t>上</a:t>
            </a:r>
            <a:r>
              <a:rPr lang="zh-CN" altLang="zh-CN" dirty="0" smtClean="0"/>
              <a:t>保存</a:t>
            </a:r>
            <a:r>
              <a:rPr lang="zh-CN" altLang="zh-CN" dirty="0"/>
              <a:t>好的</a:t>
            </a:r>
            <a:r>
              <a:rPr lang="zh-CN" altLang="zh-CN" dirty="0" smtClean="0"/>
              <a:t>文件</a:t>
            </a:r>
            <a:r>
              <a:rPr lang="zh-CN" altLang="en-US" dirty="0" smtClean="0"/>
              <a:t>即可进行展示。</a:t>
            </a:r>
            <a:endParaRPr lang="zh-CN" altLang="zh-CN" dirty="0"/>
          </a:p>
          <a:p>
            <a:endParaRPr lang="zh-CN" altLang="zh-CN" dirty="0"/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4294967295"/>
          </p:nvPr>
        </p:nvSpPr>
        <p:spPr>
          <a:xfrm>
            <a:off x="602077" y="6047634"/>
            <a:ext cx="160644" cy="2024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621476" y="752376"/>
            <a:ext cx="10046524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685800">
              <a:spcBef>
                <a:spcPts val="700"/>
              </a:spcBef>
              <a:defRPr sz="2500" spc="50">
                <a:solidFill>
                  <a:srgbClr val="17181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智能共享会议空间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集控管理，节省空间运营成本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551042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/>
          </p:cNvSpPr>
          <p:nvPr>
            <p:ph type="title"/>
          </p:nvPr>
        </p:nvSpPr>
        <p:spPr>
          <a:xfrm>
            <a:off x="874711" y="728662"/>
            <a:ext cx="3434357" cy="665154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谢谢</a:t>
            </a:r>
          </a:p>
        </p:txBody>
      </p:sp>
      <p:sp>
        <p:nvSpPr>
          <p:cNvPr id="272" name="Shape 272"/>
          <p:cNvSpPr>
            <a:spLocks noGrp="1"/>
          </p:cNvSpPr>
          <p:nvPr>
            <p:ph type="body" sz="quarter" idx="1"/>
          </p:nvPr>
        </p:nvSpPr>
        <p:spPr>
          <a:xfrm>
            <a:off x="804134" y="5193486"/>
            <a:ext cx="3596144" cy="1107107"/>
          </a:xfrm>
          <a:prstGeom prst="rect">
            <a:avLst/>
          </a:prstGeom>
        </p:spPr>
        <p:txBody>
          <a:bodyPr/>
          <a:lstStyle/>
          <a:p>
            <a:pPr defTabSz="651509">
              <a:spcBef>
                <a:spcPts val="600"/>
              </a:spcBef>
              <a:defRPr sz="1425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广州视臻信息科技有限公司</a:t>
            </a:r>
          </a:p>
          <a:p>
            <a:pPr defTabSz="651509">
              <a:spcBef>
                <a:spcPts val="600"/>
              </a:spcBef>
              <a:defRPr sz="1425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广州市科学城科珠路192号</a:t>
            </a:r>
          </a:p>
          <a:p>
            <a:pPr defTabSz="651509">
              <a:spcBef>
                <a:spcPts val="600"/>
              </a:spcBef>
              <a:defRPr sz="1425">
                <a:latin typeface="Arial"/>
                <a:ea typeface="Arial"/>
                <a:cs typeface="Arial"/>
                <a:sym typeface="Arial"/>
              </a:defRPr>
            </a:pPr>
            <a:r>
              <a:t>T  020 8207 5661</a:t>
            </a:r>
          </a:p>
          <a:p>
            <a:pPr defTabSz="651509">
              <a:spcBef>
                <a:spcPts val="600"/>
              </a:spcBef>
              <a:defRPr sz="1425">
                <a:latin typeface="Arial"/>
                <a:ea typeface="Arial"/>
                <a:cs typeface="Arial"/>
                <a:sym typeface="Arial"/>
              </a:defRPr>
            </a:pPr>
            <a:r>
              <a:t>www.maxhub.vip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171818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7181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7181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984</Words>
  <Application>Microsoft Macintosh PowerPoint</Application>
  <PresentationFormat>宽屏</PresentationFormat>
  <Paragraphs>93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Calibri</vt:lpstr>
      <vt:lpstr>Microsoft YaHei</vt:lpstr>
      <vt:lpstr>方正兰亭纤黑简体</vt:lpstr>
      <vt:lpstr>微软雅黑</vt:lpstr>
      <vt:lpstr>Arial</vt:lpstr>
      <vt:lpstr>Office 主题​​</vt:lpstr>
      <vt:lpstr>垂直精细化运营时代下的联合办公空间效率提升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Microsoft Office 用户</cp:lastModifiedBy>
  <cp:revision>25</cp:revision>
  <dcterms:modified xsi:type="dcterms:W3CDTF">2017-09-21T11:36:00Z</dcterms:modified>
</cp:coreProperties>
</file>