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62" r:id="rId4"/>
    <p:sldId id="337" r:id="rId5"/>
    <p:sldId id="338" r:id="rId6"/>
    <p:sldId id="339" r:id="rId7"/>
    <p:sldId id="340" r:id="rId8"/>
    <p:sldId id="336" r:id="rId9"/>
    <p:sldId id="316" r:id="rId10"/>
    <p:sldId id="314" r:id="rId11"/>
    <p:sldId id="313" r:id="rId12"/>
    <p:sldId id="315" r:id="rId13"/>
    <p:sldId id="317" r:id="rId14"/>
    <p:sldId id="310" r:id="rId15"/>
    <p:sldId id="265" r:id="rId16"/>
    <p:sldId id="344" r:id="rId17"/>
    <p:sldId id="318" r:id="rId18"/>
    <p:sldId id="325" r:id="rId19"/>
    <p:sldId id="322" r:id="rId20"/>
    <p:sldId id="321" r:id="rId21"/>
    <p:sldId id="323" r:id="rId22"/>
    <p:sldId id="345" r:id="rId23"/>
    <p:sldId id="341" r:id="rId24"/>
    <p:sldId id="342" r:id="rId25"/>
    <p:sldId id="292" r:id="rId26"/>
    <p:sldId id="293" r:id="rId27"/>
    <p:sldId id="334" r:id="rId28"/>
    <p:sldId id="346" r:id="rId29"/>
    <p:sldId id="308" r:id="rId30"/>
    <p:sldId id="333" r:id="rId31"/>
    <p:sldId id="311" r:id="rId32"/>
    <p:sldId id="326" r:id="rId33"/>
    <p:sldId id="335" r:id="rId34"/>
    <p:sldId id="330" r:id="rId35"/>
    <p:sldId id="332" r:id="rId36"/>
    <p:sldId id="268" r:id="rId37"/>
    <p:sldId id="270" r:id="rId38"/>
    <p:sldId id="275" r:id="rId39"/>
    <p:sldId id="284" r:id="rId40"/>
    <p:sldId id="287" r:id="rId41"/>
    <p:sldId id="312" r:id="rId42"/>
    <p:sldId id="259" r:id="rId43"/>
    <p:sldId id="347" r:id="rId44"/>
    <p:sldId id="348" r:id="rId45"/>
    <p:sldId id="343" r:id="rId46"/>
    <p:sldId id="304" r:id="rId4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等线"/>
        <a:ea typeface="等线"/>
        <a:cs typeface="等线"/>
        <a:sym typeface="等线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orient="horz" pos="867" userDrawn="1">
          <p15:clr>
            <a:srgbClr val="A4A3A4"/>
          </p15:clr>
        </p15:guide>
        <p15:guide id="5" orient="horz" pos="4156" userDrawn="1">
          <p15:clr>
            <a:srgbClr val="A4A3A4"/>
          </p15:clr>
        </p15:guide>
        <p15:guide id="6" pos="7242" userDrawn="1">
          <p15:clr>
            <a:srgbClr val="A4A3A4"/>
          </p15:clr>
        </p15:guide>
        <p15:guide id="7" pos="3137" userDrawn="1">
          <p15:clr>
            <a:srgbClr val="A4A3A4"/>
          </p15:clr>
        </p15:guide>
        <p15:guide id="8" orient="horz" pos="3816" userDrawn="1">
          <p15:clr>
            <a:srgbClr val="A4A3A4"/>
          </p15:clr>
        </p15:guide>
        <p15:guide id="9" pos="27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FE"/>
    <a:srgbClr val="F0D9C0"/>
    <a:srgbClr val="FFFD78"/>
    <a:srgbClr val="000000"/>
    <a:srgbClr val="8F8B8A"/>
    <a:srgbClr val="89725F"/>
    <a:srgbClr val="AE9890"/>
    <a:srgbClr val="313A3E"/>
    <a:srgbClr val="323A3F"/>
    <a:srgbClr val="2C3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等线"/>
          <a:ea typeface="等线"/>
          <a:cs typeface="等线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等线"/>
          <a:ea typeface="等线"/>
          <a:cs typeface="等线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55"/>
    <p:restoredTop sz="95859" autoAdjust="0"/>
  </p:normalViewPr>
  <p:slideViewPr>
    <p:cSldViewPr snapToGrid="0" snapToObjects="1" showGuides="1">
      <p:cViewPr varScale="1">
        <p:scale>
          <a:sx n="64" d="100"/>
          <a:sy n="64" d="100"/>
        </p:scale>
        <p:origin x="810" y="72"/>
      </p:cViewPr>
      <p:guideLst>
        <p:guide orient="horz" pos="1003"/>
        <p:guide pos="3885"/>
        <p:guide pos="415"/>
        <p:guide orient="horz" pos="867"/>
        <p:guide orient="horz" pos="4156"/>
        <p:guide pos="7242"/>
        <p:guide pos="3137"/>
        <p:guide orient="horz" pos="3816"/>
        <p:guide pos="27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D31B3-3808-4FBA-8FA4-CC8D448A173E}" type="doc">
      <dgm:prSet loTypeId="urn:microsoft.com/office/officeart/2005/8/layout/orgChart1#2" loCatId="hierarchy" qsTypeId="urn:microsoft.com/office/officeart/2005/8/quickstyle/simple5#2" qsCatId="simple" csTypeId="urn:microsoft.com/office/officeart/2005/8/colors/accent1_2#2" csCatId="accent1" phldr="0"/>
      <dgm:spPr/>
      <dgm:t>
        <a:bodyPr/>
        <a:lstStyle/>
        <a:p>
          <a:endParaRPr lang="zh-CN" altLang="en-US"/>
        </a:p>
      </dgm:t>
    </dgm:pt>
    <dgm:pt modelId="{47C757F0-AA23-46BE-9311-EA432CDEEAA1}">
      <dgm:prSet phldrT="[文本]" phldr="0" custT="0"/>
      <dgm:spPr/>
      <dgm:t>
        <a:bodyPr vert="horz" wrap="square"/>
        <a:lstStyle>
          <a:lvl1pPr algn="ctr">
            <a:defRPr sz="2500"/>
          </a:lvl1pPr>
          <a:lvl2pPr marL="171450" indent="-171450">
            <a:defRPr sz="1900"/>
          </a:lvl2pPr>
          <a:lvl3pPr marL="342900" indent="-171450">
            <a:defRPr sz="1900"/>
          </a:lvl3pPr>
          <a:lvl4pPr marL="514350" indent="-171450">
            <a:defRPr sz="1900"/>
          </a:lvl4pPr>
          <a:lvl5pPr marL="685800" indent="-171450">
            <a:defRPr sz="1900"/>
          </a:lvl5pPr>
          <a:lvl6pPr marL="857250" indent="-171450">
            <a:defRPr sz="1900"/>
          </a:lvl6pPr>
          <a:lvl7pPr marL="1028700" indent="-171450">
            <a:defRPr sz="1900"/>
          </a:lvl7pPr>
          <a:lvl8pPr marL="1200150" indent="-171450">
            <a:defRPr sz="1900"/>
          </a:lvl8pPr>
          <a:lvl9pPr marL="1371600" indent="-171450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Microsoft YaHei" charset="-122"/>
              <a:ea typeface="Microsoft YaHei" charset="-122"/>
              <a:cs typeface="Microsoft YaHei" charset="-122"/>
            </a:rPr>
            <a:t>总行</a:t>
          </a:r>
        </a:p>
      </dgm:t>
    </dgm:pt>
    <dgm:pt modelId="{AB39B06D-FE6C-48B2-B5B4-77CD0C8CF7AD}" type="parTrans" cxnId="{11934371-9D04-433B-8EA4-44D61FFD95DB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DF0D1C21-B79E-4875-B7FA-EF183CB48B88}" type="sibTrans" cxnId="{11934371-9D04-433B-8EA4-44D61FFD95DB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B29BF47F-FB6F-4BB3-8B1F-25C507DDACF5}" type="asst">
      <dgm:prSet phldrT="[文本]" phldr="0" custT="0"/>
      <dgm:spPr/>
      <dgm:t>
        <a:bodyPr vert="horz" wrap="square"/>
        <a:lstStyle>
          <a:lvl1pPr algn="ctr">
            <a:defRPr sz="2500"/>
          </a:lvl1pPr>
          <a:lvl2pPr marL="171450" indent="-171450">
            <a:defRPr sz="1900"/>
          </a:lvl2pPr>
          <a:lvl3pPr marL="342900" indent="-171450">
            <a:defRPr sz="1900"/>
          </a:lvl3pPr>
          <a:lvl4pPr marL="514350" indent="-171450">
            <a:defRPr sz="1900"/>
          </a:lvl4pPr>
          <a:lvl5pPr marL="685800" indent="-171450">
            <a:defRPr sz="1900"/>
          </a:lvl5pPr>
          <a:lvl6pPr marL="857250" indent="-171450">
            <a:defRPr sz="1900"/>
          </a:lvl6pPr>
          <a:lvl7pPr marL="1028700" indent="-171450">
            <a:defRPr sz="1900"/>
          </a:lvl7pPr>
          <a:lvl8pPr marL="1200150" indent="-171450">
            <a:defRPr sz="1900"/>
          </a:lvl8pPr>
          <a:lvl9pPr marL="1371600" indent="-171450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Microsoft YaHei" charset="-122"/>
              <a:ea typeface="Microsoft YaHei" charset="-122"/>
              <a:cs typeface="Microsoft YaHei" charset="-122"/>
            </a:rPr>
            <a:t>分行</a:t>
          </a:r>
        </a:p>
      </dgm:t>
    </dgm:pt>
    <dgm:pt modelId="{4294CB15-5EAF-442A-BADC-24588A60ECFF}" type="parTrans" cxnId="{61DAC4F1-0ADF-4992-A4AB-7637DF9409D5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4FBEC948-3FA9-4375-B83A-B44348E5F34D}" type="sibTrans" cxnId="{61DAC4F1-0ADF-4992-A4AB-7637DF9409D5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12714FC6-8B41-47E5-91DD-F02D34D23B93}">
      <dgm:prSet phldrT="[文本]" phldr="0" custT="0"/>
      <dgm:spPr/>
      <dgm:t>
        <a:bodyPr vert="horz" wrap="square"/>
        <a:lstStyle>
          <a:lvl1pPr algn="ctr">
            <a:defRPr sz="2500"/>
          </a:lvl1pPr>
          <a:lvl2pPr marL="171450" indent="-171450">
            <a:defRPr sz="1900"/>
          </a:lvl2pPr>
          <a:lvl3pPr marL="342900" indent="-171450">
            <a:defRPr sz="1900"/>
          </a:lvl3pPr>
          <a:lvl4pPr marL="514350" indent="-171450">
            <a:defRPr sz="1900"/>
          </a:lvl4pPr>
          <a:lvl5pPr marL="685800" indent="-171450">
            <a:defRPr sz="1900"/>
          </a:lvl5pPr>
          <a:lvl6pPr marL="857250" indent="-171450">
            <a:defRPr sz="1900"/>
          </a:lvl6pPr>
          <a:lvl7pPr marL="1028700" indent="-171450">
            <a:defRPr sz="1900"/>
          </a:lvl7pPr>
          <a:lvl8pPr marL="1200150" indent="-171450">
            <a:defRPr sz="1900"/>
          </a:lvl8pPr>
          <a:lvl9pPr marL="1371600" indent="-171450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gm:t>
    </dgm:pt>
    <dgm:pt modelId="{EACD17F5-D793-4A43-B489-D1804D50CFEF}" type="parTrans" cxnId="{58936A21-E313-4AAA-9CDD-49042DFBB4CF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FA45D93F-0724-4936-AA45-E6762732A19D}" type="sibTrans" cxnId="{58936A21-E313-4AAA-9CDD-49042DFBB4CF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4EC42421-831D-4CD3-8215-2AF4300F9C01}">
      <dgm:prSet phldrT="[文本]" phldr="0" custT="0"/>
      <dgm:spPr/>
      <dgm:t>
        <a:bodyPr vert="horz" wrap="square"/>
        <a:lstStyle>
          <a:lvl1pPr algn="ctr">
            <a:defRPr sz="2500"/>
          </a:lvl1pPr>
          <a:lvl2pPr marL="171450" indent="-171450">
            <a:defRPr sz="1900"/>
          </a:lvl2pPr>
          <a:lvl3pPr marL="342900" indent="-171450">
            <a:defRPr sz="1900"/>
          </a:lvl3pPr>
          <a:lvl4pPr marL="514350" indent="-171450">
            <a:defRPr sz="1900"/>
          </a:lvl4pPr>
          <a:lvl5pPr marL="685800" indent="-171450">
            <a:defRPr sz="1900"/>
          </a:lvl5pPr>
          <a:lvl6pPr marL="857250" indent="-171450">
            <a:defRPr sz="1900"/>
          </a:lvl6pPr>
          <a:lvl7pPr marL="1028700" indent="-171450">
            <a:defRPr sz="1900"/>
          </a:lvl7pPr>
          <a:lvl8pPr marL="1200150" indent="-171450">
            <a:defRPr sz="1900"/>
          </a:lvl8pPr>
          <a:lvl9pPr marL="1371600" indent="-171450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gm:t>
    </dgm:pt>
    <dgm:pt modelId="{8D5FB264-0A5C-4C3A-85B7-453D9BD837DF}" type="parTrans" cxnId="{13ABA308-259B-4EE2-A11F-373A0F4DA7EE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A1825131-D805-48C8-BFCE-E45C02E6F5CE}" type="sibTrans" cxnId="{13ABA308-259B-4EE2-A11F-373A0F4DA7EE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CF717C8A-B40B-4AFF-BF49-65ABB7DF8190}">
      <dgm:prSet phldrT="[文本]" phldr="0" custT="0"/>
      <dgm:spPr/>
      <dgm:t>
        <a:bodyPr vert="horz" wrap="square"/>
        <a:lstStyle>
          <a:lvl1pPr algn="ctr">
            <a:defRPr sz="2500"/>
          </a:lvl1pPr>
          <a:lvl2pPr marL="171450" indent="-171450">
            <a:defRPr sz="1900"/>
          </a:lvl2pPr>
          <a:lvl3pPr marL="342900" indent="-171450">
            <a:defRPr sz="1900"/>
          </a:lvl3pPr>
          <a:lvl4pPr marL="514350" indent="-171450">
            <a:defRPr sz="1900"/>
          </a:lvl4pPr>
          <a:lvl5pPr marL="685800" indent="-171450">
            <a:defRPr sz="1900"/>
          </a:lvl5pPr>
          <a:lvl6pPr marL="857250" indent="-171450">
            <a:defRPr sz="1900"/>
          </a:lvl6pPr>
          <a:lvl7pPr marL="1028700" indent="-171450">
            <a:defRPr sz="1900"/>
          </a:lvl7pPr>
          <a:lvl8pPr marL="1200150" indent="-171450">
            <a:defRPr sz="1900"/>
          </a:lvl8pPr>
          <a:lvl9pPr marL="1371600" indent="-171450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gm:t>
    </dgm:pt>
    <dgm:pt modelId="{CCF68ADE-40B6-47D0-93C1-88EC13ADC8AC}" type="parTrans" cxnId="{AD9EA088-5332-44BE-8CED-4B61A7064E39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630D3E0B-D1D7-4E1A-8193-515AA5E1866F}" type="sibTrans" cxnId="{AD9EA088-5332-44BE-8CED-4B61A7064E39}">
      <dgm:prSet/>
      <dgm:spPr/>
      <dgm:t>
        <a:bodyPr/>
        <a:lstStyle/>
        <a:p>
          <a:endParaRPr lang="zh-CN" altLang="en-US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E498DC9C-C5AC-4482-A26F-3B99DC5D79F0}" type="pres">
      <dgm:prSet presAssocID="{A77D31B3-3808-4FBA-8FA4-CC8D448A17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728C3E8-5128-4BB6-90CC-A86769ECE335}" type="pres">
      <dgm:prSet presAssocID="{47C757F0-AA23-46BE-9311-EA432CDEEAA1}" presName="hierRoot1" presStyleCnt="0">
        <dgm:presLayoutVars>
          <dgm:hierBranch/>
        </dgm:presLayoutVars>
      </dgm:prSet>
      <dgm:spPr/>
    </dgm:pt>
    <dgm:pt modelId="{79147750-B6BF-43FD-83A0-7ACDC9B53EFF}" type="pres">
      <dgm:prSet presAssocID="{47C757F0-AA23-46BE-9311-EA432CDEEAA1}" presName="rootComposite1" presStyleCnt="0"/>
      <dgm:spPr/>
    </dgm:pt>
    <dgm:pt modelId="{AE79172D-D441-42BB-84EA-E3D989670DED}" type="pres">
      <dgm:prSet presAssocID="{47C757F0-AA23-46BE-9311-EA432CDEEAA1}" presName="rootText1" presStyleLbl="node0" presStyleIdx="0" presStyleCnt="1">
        <dgm:presLayoutVars>
          <dgm:chPref val="3"/>
        </dgm:presLayoutVars>
      </dgm:prSet>
      <dgm:spPr/>
    </dgm:pt>
    <dgm:pt modelId="{86420519-308D-4A6A-8FEA-6FB2E39BA448}" type="pres">
      <dgm:prSet presAssocID="{47C757F0-AA23-46BE-9311-EA432CDEEAA1}" presName="rootConnector1" presStyleLbl="node1" presStyleIdx="0" presStyleCnt="0"/>
      <dgm:spPr/>
    </dgm:pt>
    <dgm:pt modelId="{9A0FF10C-81C7-47CD-A320-768F2009480B}" type="pres">
      <dgm:prSet presAssocID="{47C757F0-AA23-46BE-9311-EA432CDEEAA1}" presName="hierChild2" presStyleCnt="0"/>
      <dgm:spPr/>
    </dgm:pt>
    <dgm:pt modelId="{F663ECFD-35F6-4045-9962-FFAE1C8CA312}" type="pres">
      <dgm:prSet presAssocID="{EACD17F5-D793-4A43-B489-D1804D50CFEF}" presName="Name35" presStyleLbl="parChTrans1D2" presStyleIdx="0" presStyleCnt="4"/>
      <dgm:spPr/>
    </dgm:pt>
    <dgm:pt modelId="{D6C5C065-A308-417C-8ECC-04FC2BEC646C}" type="pres">
      <dgm:prSet presAssocID="{12714FC6-8B41-47E5-91DD-F02D34D23B93}" presName="hierRoot2" presStyleCnt="0">
        <dgm:presLayoutVars>
          <dgm:hierBranch val="init"/>
        </dgm:presLayoutVars>
      </dgm:prSet>
      <dgm:spPr/>
    </dgm:pt>
    <dgm:pt modelId="{E36491EF-5019-46FD-BC82-1BD579B9EE0E}" type="pres">
      <dgm:prSet presAssocID="{12714FC6-8B41-47E5-91DD-F02D34D23B93}" presName="rootComposite" presStyleCnt="0"/>
      <dgm:spPr/>
    </dgm:pt>
    <dgm:pt modelId="{43B7C837-49D6-40CE-BBAB-953D9E4BA7ED}" type="pres">
      <dgm:prSet presAssocID="{12714FC6-8B41-47E5-91DD-F02D34D23B93}" presName="rootText" presStyleLbl="node2" presStyleIdx="0" presStyleCnt="3">
        <dgm:presLayoutVars>
          <dgm:chPref val="3"/>
        </dgm:presLayoutVars>
      </dgm:prSet>
      <dgm:spPr/>
    </dgm:pt>
    <dgm:pt modelId="{9A037140-9B69-4B9F-A134-F2F2EB0F2E32}" type="pres">
      <dgm:prSet presAssocID="{12714FC6-8B41-47E5-91DD-F02D34D23B93}" presName="rootConnector" presStyleLbl="node2" presStyleIdx="0" presStyleCnt="3"/>
      <dgm:spPr/>
    </dgm:pt>
    <dgm:pt modelId="{FA37AA5D-87C2-47F6-9B72-B753C073E744}" type="pres">
      <dgm:prSet presAssocID="{12714FC6-8B41-47E5-91DD-F02D34D23B93}" presName="hierChild4" presStyleCnt="0"/>
      <dgm:spPr/>
    </dgm:pt>
    <dgm:pt modelId="{A7309641-2A58-41EA-9E42-56812CF298ED}" type="pres">
      <dgm:prSet presAssocID="{12714FC6-8B41-47E5-91DD-F02D34D23B93}" presName="hierChild5" presStyleCnt="0"/>
      <dgm:spPr/>
    </dgm:pt>
    <dgm:pt modelId="{285E98AF-95BB-436C-AEC0-06174718F85C}" type="pres">
      <dgm:prSet presAssocID="{8D5FB264-0A5C-4C3A-85B7-453D9BD837DF}" presName="Name35" presStyleLbl="parChTrans1D2" presStyleIdx="1" presStyleCnt="4"/>
      <dgm:spPr/>
    </dgm:pt>
    <dgm:pt modelId="{C6F584B9-7EA2-46D8-913B-8F508509ECAB}" type="pres">
      <dgm:prSet presAssocID="{4EC42421-831D-4CD3-8215-2AF4300F9C01}" presName="hierRoot2" presStyleCnt="0">
        <dgm:presLayoutVars>
          <dgm:hierBranch val="init"/>
        </dgm:presLayoutVars>
      </dgm:prSet>
      <dgm:spPr/>
    </dgm:pt>
    <dgm:pt modelId="{6CAD9CE6-86A1-4F7D-98A6-3AF53F55F9E3}" type="pres">
      <dgm:prSet presAssocID="{4EC42421-831D-4CD3-8215-2AF4300F9C01}" presName="rootComposite" presStyleCnt="0"/>
      <dgm:spPr/>
    </dgm:pt>
    <dgm:pt modelId="{08A0D1D2-3A20-4D63-8E35-B7C8B6B16D48}" type="pres">
      <dgm:prSet presAssocID="{4EC42421-831D-4CD3-8215-2AF4300F9C01}" presName="rootText" presStyleLbl="node2" presStyleIdx="1" presStyleCnt="3">
        <dgm:presLayoutVars>
          <dgm:chPref val="3"/>
        </dgm:presLayoutVars>
      </dgm:prSet>
      <dgm:spPr/>
    </dgm:pt>
    <dgm:pt modelId="{6238C53E-A961-488B-8FBD-6EC13507B069}" type="pres">
      <dgm:prSet presAssocID="{4EC42421-831D-4CD3-8215-2AF4300F9C01}" presName="rootConnector" presStyleLbl="node2" presStyleIdx="1" presStyleCnt="3"/>
      <dgm:spPr/>
    </dgm:pt>
    <dgm:pt modelId="{A9C46FD3-3BE9-4E6E-BFF6-B0B42B13F857}" type="pres">
      <dgm:prSet presAssocID="{4EC42421-831D-4CD3-8215-2AF4300F9C01}" presName="hierChild4" presStyleCnt="0"/>
      <dgm:spPr/>
    </dgm:pt>
    <dgm:pt modelId="{A663BBFB-A120-4F5B-82EC-DB644DB9966B}" type="pres">
      <dgm:prSet presAssocID="{4EC42421-831D-4CD3-8215-2AF4300F9C01}" presName="hierChild5" presStyleCnt="0"/>
      <dgm:spPr/>
    </dgm:pt>
    <dgm:pt modelId="{A90B3C1C-557F-4BCD-875C-AA38B4C14BAC}" type="pres">
      <dgm:prSet presAssocID="{CCF68ADE-40B6-47D0-93C1-88EC13ADC8AC}" presName="Name35" presStyleLbl="parChTrans1D2" presStyleIdx="2" presStyleCnt="4"/>
      <dgm:spPr/>
    </dgm:pt>
    <dgm:pt modelId="{1A917F9A-DDE6-4568-B35C-7FABCEF0A586}" type="pres">
      <dgm:prSet presAssocID="{CF717C8A-B40B-4AFF-BF49-65ABB7DF8190}" presName="hierRoot2" presStyleCnt="0">
        <dgm:presLayoutVars>
          <dgm:hierBranch val="init"/>
        </dgm:presLayoutVars>
      </dgm:prSet>
      <dgm:spPr/>
    </dgm:pt>
    <dgm:pt modelId="{FA949B67-3DB7-47FA-97C9-4A653E762F22}" type="pres">
      <dgm:prSet presAssocID="{CF717C8A-B40B-4AFF-BF49-65ABB7DF8190}" presName="rootComposite" presStyleCnt="0"/>
      <dgm:spPr/>
    </dgm:pt>
    <dgm:pt modelId="{7D64F4A3-0E55-47AC-A59B-9D5A9DC25552}" type="pres">
      <dgm:prSet presAssocID="{CF717C8A-B40B-4AFF-BF49-65ABB7DF8190}" presName="rootText" presStyleLbl="node2" presStyleIdx="2" presStyleCnt="3">
        <dgm:presLayoutVars>
          <dgm:chPref val="3"/>
        </dgm:presLayoutVars>
      </dgm:prSet>
      <dgm:spPr/>
    </dgm:pt>
    <dgm:pt modelId="{5667CB49-EC34-46BC-AD2D-72F3BD95D049}" type="pres">
      <dgm:prSet presAssocID="{CF717C8A-B40B-4AFF-BF49-65ABB7DF8190}" presName="rootConnector" presStyleLbl="node2" presStyleIdx="2" presStyleCnt="3"/>
      <dgm:spPr/>
    </dgm:pt>
    <dgm:pt modelId="{EB3A10DA-2FA4-4DAD-8341-8078D7F83716}" type="pres">
      <dgm:prSet presAssocID="{CF717C8A-B40B-4AFF-BF49-65ABB7DF8190}" presName="hierChild4" presStyleCnt="0"/>
      <dgm:spPr/>
    </dgm:pt>
    <dgm:pt modelId="{B05C5608-85C8-433E-A928-1755312B673B}" type="pres">
      <dgm:prSet presAssocID="{CF717C8A-B40B-4AFF-BF49-65ABB7DF8190}" presName="hierChild5" presStyleCnt="0"/>
      <dgm:spPr/>
    </dgm:pt>
    <dgm:pt modelId="{0E819307-1B4E-434E-BA76-D5A4192B0663}" type="pres">
      <dgm:prSet presAssocID="{47C757F0-AA23-46BE-9311-EA432CDEEAA1}" presName="hierChild3" presStyleCnt="0"/>
      <dgm:spPr/>
    </dgm:pt>
    <dgm:pt modelId="{7CC60CE2-51D0-47DE-A469-FE4884597341}" type="pres">
      <dgm:prSet presAssocID="{4294CB15-5EAF-442A-BADC-24588A60ECFF}" presName="Name111" presStyleLbl="parChTrans1D2" presStyleIdx="3" presStyleCnt="4"/>
      <dgm:spPr/>
    </dgm:pt>
    <dgm:pt modelId="{2C28615C-654F-4C05-9383-C72EAED46321}" type="pres">
      <dgm:prSet presAssocID="{B29BF47F-FB6F-4BB3-8B1F-25C507DDACF5}" presName="hierRoot3" presStyleCnt="0">
        <dgm:presLayoutVars>
          <dgm:hierBranch/>
        </dgm:presLayoutVars>
      </dgm:prSet>
      <dgm:spPr/>
    </dgm:pt>
    <dgm:pt modelId="{531B400A-09FB-4AC6-91D5-6C58DB555D6A}" type="pres">
      <dgm:prSet presAssocID="{B29BF47F-FB6F-4BB3-8B1F-25C507DDACF5}" presName="rootComposite3" presStyleCnt="0"/>
      <dgm:spPr/>
    </dgm:pt>
    <dgm:pt modelId="{15F46F7C-8483-49B2-9069-BD47518FA3C5}" type="pres">
      <dgm:prSet presAssocID="{B29BF47F-FB6F-4BB3-8B1F-25C507DDACF5}" presName="rootText3" presStyleLbl="asst1" presStyleIdx="0" presStyleCnt="1">
        <dgm:presLayoutVars>
          <dgm:chPref val="3"/>
        </dgm:presLayoutVars>
      </dgm:prSet>
      <dgm:spPr/>
    </dgm:pt>
    <dgm:pt modelId="{84CA6990-2D5D-47C3-9020-DF2944DEADCF}" type="pres">
      <dgm:prSet presAssocID="{B29BF47F-FB6F-4BB3-8B1F-25C507DDACF5}" presName="rootConnector3" presStyleLbl="asst1" presStyleIdx="0" presStyleCnt="1"/>
      <dgm:spPr/>
    </dgm:pt>
    <dgm:pt modelId="{0851F80F-8C6D-4400-A85F-BC390C21E4EE}" type="pres">
      <dgm:prSet presAssocID="{B29BF47F-FB6F-4BB3-8B1F-25C507DDACF5}" presName="hierChild6" presStyleCnt="0"/>
      <dgm:spPr/>
    </dgm:pt>
    <dgm:pt modelId="{3025C0A7-DA6F-4394-8167-7956EFF162F0}" type="pres">
      <dgm:prSet presAssocID="{B29BF47F-FB6F-4BB3-8B1F-25C507DDACF5}" presName="hierChild7" presStyleCnt="0"/>
      <dgm:spPr/>
    </dgm:pt>
  </dgm:ptLst>
  <dgm:cxnLst>
    <dgm:cxn modelId="{EC109B05-7630-ED4C-B304-F9EE64E4CE82}" type="presOf" srcId="{47C757F0-AA23-46BE-9311-EA432CDEEAA1}" destId="{86420519-308D-4A6A-8FEA-6FB2E39BA448}" srcOrd="1" destOrd="0" presId="urn:microsoft.com/office/officeart/2005/8/layout/orgChart1#2"/>
    <dgm:cxn modelId="{13ABA308-259B-4EE2-A11F-373A0F4DA7EE}" srcId="{47C757F0-AA23-46BE-9311-EA432CDEEAA1}" destId="{4EC42421-831D-4CD3-8215-2AF4300F9C01}" srcOrd="2" destOrd="0" parTransId="{8D5FB264-0A5C-4C3A-85B7-453D9BD837DF}" sibTransId="{A1825131-D805-48C8-BFCE-E45C02E6F5CE}"/>
    <dgm:cxn modelId="{D22DD009-1019-A448-9118-CB79EFA8EC91}" type="presOf" srcId="{A77D31B3-3808-4FBA-8FA4-CC8D448A173E}" destId="{E498DC9C-C5AC-4482-A26F-3B99DC5D79F0}" srcOrd="0" destOrd="0" presId="urn:microsoft.com/office/officeart/2005/8/layout/orgChart1#2"/>
    <dgm:cxn modelId="{58936A21-E313-4AAA-9CDD-49042DFBB4CF}" srcId="{47C757F0-AA23-46BE-9311-EA432CDEEAA1}" destId="{12714FC6-8B41-47E5-91DD-F02D34D23B93}" srcOrd="1" destOrd="0" parTransId="{EACD17F5-D793-4A43-B489-D1804D50CFEF}" sibTransId="{FA45D93F-0724-4936-AA45-E6762732A19D}"/>
    <dgm:cxn modelId="{57B9142E-87DA-3649-A08E-048A8BD6F24E}" type="presOf" srcId="{12714FC6-8B41-47E5-91DD-F02D34D23B93}" destId="{43B7C837-49D6-40CE-BBAB-953D9E4BA7ED}" srcOrd="0" destOrd="0" presId="urn:microsoft.com/office/officeart/2005/8/layout/orgChart1#2"/>
    <dgm:cxn modelId="{1B4CAF38-768D-3447-A68E-2709A49CAF63}" type="presOf" srcId="{4294CB15-5EAF-442A-BADC-24588A60ECFF}" destId="{7CC60CE2-51D0-47DE-A469-FE4884597341}" srcOrd="0" destOrd="0" presId="urn:microsoft.com/office/officeart/2005/8/layout/orgChart1#2"/>
    <dgm:cxn modelId="{B4C9C43D-070F-474E-B05F-8E1026EC9452}" type="presOf" srcId="{CCF68ADE-40B6-47D0-93C1-88EC13ADC8AC}" destId="{A90B3C1C-557F-4BCD-875C-AA38B4C14BAC}" srcOrd="0" destOrd="0" presId="urn:microsoft.com/office/officeart/2005/8/layout/orgChart1#2"/>
    <dgm:cxn modelId="{0B32A05D-D8EC-E94D-9A1F-6766506AF580}" type="presOf" srcId="{4EC42421-831D-4CD3-8215-2AF4300F9C01}" destId="{6238C53E-A961-488B-8FBD-6EC13507B069}" srcOrd="1" destOrd="0" presId="urn:microsoft.com/office/officeart/2005/8/layout/orgChart1#2"/>
    <dgm:cxn modelId="{C279ED68-3BB8-084A-BD3E-FD574C809B4D}" type="presOf" srcId="{8D5FB264-0A5C-4C3A-85B7-453D9BD837DF}" destId="{285E98AF-95BB-436C-AEC0-06174718F85C}" srcOrd="0" destOrd="0" presId="urn:microsoft.com/office/officeart/2005/8/layout/orgChart1#2"/>
    <dgm:cxn modelId="{9B176969-FE42-2A4F-A8D5-FB25A12F405D}" type="presOf" srcId="{B29BF47F-FB6F-4BB3-8B1F-25C507DDACF5}" destId="{84CA6990-2D5D-47C3-9020-DF2944DEADCF}" srcOrd="1" destOrd="0" presId="urn:microsoft.com/office/officeart/2005/8/layout/orgChart1#2"/>
    <dgm:cxn modelId="{B92BAB6D-773F-EC48-9F61-2A5815BFBCC8}" type="presOf" srcId="{B29BF47F-FB6F-4BB3-8B1F-25C507DDACF5}" destId="{15F46F7C-8483-49B2-9069-BD47518FA3C5}" srcOrd="0" destOrd="0" presId="urn:microsoft.com/office/officeart/2005/8/layout/orgChart1#2"/>
    <dgm:cxn modelId="{11934371-9D04-433B-8EA4-44D61FFD95DB}" srcId="{A77D31B3-3808-4FBA-8FA4-CC8D448A173E}" destId="{47C757F0-AA23-46BE-9311-EA432CDEEAA1}" srcOrd="0" destOrd="0" parTransId="{AB39B06D-FE6C-48B2-B5B4-77CD0C8CF7AD}" sibTransId="{DF0D1C21-B79E-4875-B7FA-EF183CB48B88}"/>
    <dgm:cxn modelId="{59CA5C7E-9244-FE4E-9ED7-72DF518CBBFB}" type="presOf" srcId="{4EC42421-831D-4CD3-8215-2AF4300F9C01}" destId="{08A0D1D2-3A20-4D63-8E35-B7C8B6B16D48}" srcOrd="0" destOrd="0" presId="urn:microsoft.com/office/officeart/2005/8/layout/orgChart1#2"/>
    <dgm:cxn modelId="{D8E1A483-F0D2-FA4E-A047-5EEA374AD232}" type="presOf" srcId="{CF717C8A-B40B-4AFF-BF49-65ABB7DF8190}" destId="{7D64F4A3-0E55-47AC-A59B-9D5A9DC25552}" srcOrd="0" destOrd="0" presId="urn:microsoft.com/office/officeart/2005/8/layout/orgChart1#2"/>
    <dgm:cxn modelId="{AD9EA088-5332-44BE-8CED-4B61A7064E39}" srcId="{47C757F0-AA23-46BE-9311-EA432CDEEAA1}" destId="{CF717C8A-B40B-4AFF-BF49-65ABB7DF8190}" srcOrd="3" destOrd="0" parTransId="{CCF68ADE-40B6-47D0-93C1-88EC13ADC8AC}" sibTransId="{630D3E0B-D1D7-4E1A-8193-515AA5E1866F}"/>
    <dgm:cxn modelId="{8AA346B3-529D-9B4C-8335-3DE1BB1C2E60}" type="presOf" srcId="{12714FC6-8B41-47E5-91DD-F02D34D23B93}" destId="{9A037140-9B69-4B9F-A134-F2F2EB0F2E32}" srcOrd="1" destOrd="0" presId="urn:microsoft.com/office/officeart/2005/8/layout/orgChart1#2"/>
    <dgm:cxn modelId="{E6CBFBD7-2E2B-A546-BF69-C93CEC680380}" type="presOf" srcId="{EACD17F5-D793-4A43-B489-D1804D50CFEF}" destId="{F663ECFD-35F6-4045-9962-FFAE1C8CA312}" srcOrd="0" destOrd="0" presId="urn:microsoft.com/office/officeart/2005/8/layout/orgChart1#2"/>
    <dgm:cxn modelId="{574BFBDF-A577-6D4B-8C2A-2ADA38FC26BC}" type="presOf" srcId="{47C757F0-AA23-46BE-9311-EA432CDEEAA1}" destId="{AE79172D-D441-42BB-84EA-E3D989670DED}" srcOrd="0" destOrd="0" presId="urn:microsoft.com/office/officeart/2005/8/layout/orgChart1#2"/>
    <dgm:cxn modelId="{61DAC4F1-0ADF-4992-A4AB-7637DF9409D5}" srcId="{47C757F0-AA23-46BE-9311-EA432CDEEAA1}" destId="{B29BF47F-FB6F-4BB3-8B1F-25C507DDACF5}" srcOrd="0" destOrd="0" parTransId="{4294CB15-5EAF-442A-BADC-24588A60ECFF}" sibTransId="{4FBEC948-3FA9-4375-B83A-B44348E5F34D}"/>
    <dgm:cxn modelId="{56EF77F7-D415-4547-ADD4-A3D204B0BB78}" type="presOf" srcId="{CF717C8A-B40B-4AFF-BF49-65ABB7DF8190}" destId="{5667CB49-EC34-46BC-AD2D-72F3BD95D049}" srcOrd="1" destOrd="0" presId="urn:microsoft.com/office/officeart/2005/8/layout/orgChart1#2"/>
    <dgm:cxn modelId="{813815EC-927B-6B42-AB08-036276296C87}" type="presParOf" srcId="{E498DC9C-C5AC-4482-A26F-3B99DC5D79F0}" destId="{F728C3E8-5128-4BB6-90CC-A86769ECE335}" srcOrd="0" destOrd="0" presId="urn:microsoft.com/office/officeart/2005/8/layout/orgChart1#2"/>
    <dgm:cxn modelId="{499EA6A5-B915-A24B-8ED0-36195B91DBFA}" type="presParOf" srcId="{F728C3E8-5128-4BB6-90CC-A86769ECE335}" destId="{79147750-B6BF-43FD-83A0-7ACDC9B53EFF}" srcOrd="0" destOrd="0" presId="urn:microsoft.com/office/officeart/2005/8/layout/orgChart1#2"/>
    <dgm:cxn modelId="{BEE1A6E1-EC8A-3343-8808-E6C488D43401}" type="presParOf" srcId="{79147750-B6BF-43FD-83A0-7ACDC9B53EFF}" destId="{AE79172D-D441-42BB-84EA-E3D989670DED}" srcOrd="0" destOrd="0" presId="urn:microsoft.com/office/officeart/2005/8/layout/orgChart1#2"/>
    <dgm:cxn modelId="{82F5D00B-147F-6A44-9477-4579EB6E1789}" type="presParOf" srcId="{79147750-B6BF-43FD-83A0-7ACDC9B53EFF}" destId="{86420519-308D-4A6A-8FEA-6FB2E39BA448}" srcOrd="1" destOrd="0" presId="urn:microsoft.com/office/officeart/2005/8/layout/orgChart1#2"/>
    <dgm:cxn modelId="{428F9B4C-FBF9-AF4A-BE3A-61621A9E92A5}" type="presParOf" srcId="{F728C3E8-5128-4BB6-90CC-A86769ECE335}" destId="{9A0FF10C-81C7-47CD-A320-768F2009480B}" srcOrd="1" destOrd="0" presId="urn:microsoft.com/office/officeart/2005/8/layout/orgChart1#2"/>
    <dgm:cxn modelId="{3315A0C8-6DDB-FC4F-8EA9-75BF386A8398}" type="presParOf" srcId="{9A0FF10C-81C7-47CD-A320-768F2009480B}" destId="{F663ECFD-35F6-4045-9962-FFAE1C8CA312}" srcOrd="0" destOrd="0" presId="urn:microsoft.com/office/officeart/2005/8/layout/orgChart1#2"/>
    <dgm:cxn modelId="{E74BBCAE-ECED-E744-9AA8-E88BE5FD5D24}" type="presParOf" srcId="{9A0FF10C-81C7-47CD-A320-768F2009480B}" destId="{D6C5C065-A308-417C-8ECC-04FC2BEC646C}" srcOrd="1" destOrd="0" presId="urn:microsoft.com/office/officeart/2005/8/layout/orgChart1#2"/>
    <dgm:cxn modelId="{51AFD6CD-C939-6741-AB77-C23EB3B9E58E}" type="presParOf" srcId="{D6C5C065-A308-417C-8ECC-04FC2BEC646C}" destId="{E36491EF-5019-46FD-BC82-1BD579B9EE0E}" srcOrd="0" destOrd="0" presId="urn:microsoft.com/office/officeart/2005/8/layout/orgChart1#2"/>
    <dgm:cxn modelId="{7DE212C4-F192-EE4D-8B94-C54F41E66119}" type="presParOf" srcId="{E36491EF-5019-46FD-BC82-1BD579B9EE0E}" destId="{43B7C837-49D6-40CE-BBAB-953D9E4BA7ED}" srcOrd="0" destOrd="0" presId="urn:microsoft.com/office/officeart/2005/8/layout/orgChart1#2"/>
    <dgm:cxn modelId="{F044E2B6-4A57-2646-8031-739B3F132E54}" type="presParOf" srcId="{E36491EF-5019-46FD-BC82-1BD579B9EE0E}" destId="{9A037140-9B69-4B9F-A134-F2F2EB0F2E32}" srcOrd="1" destOrd="0" presId="urn:microsoft.com/office/officeart/2005/8/layout/orgChart1#2"/>
    <dgm:cxn modelId="{CA8F9DFE-E164-714E-B63D-A6A481A279B1}" type="presParOf" srcId="{D6C5C065-A308-417C-8ECC-04FC2BEC646C}" destId="{FA37AA5D-87C2-47F6-9B72-B753C073E744}" srcOrd="1" destOrd="0" presId="urn:microsoft.com/office/officeart/2005/8/layout/orgChart1#2"/>
    <dgm:cxn modelId="{B1D474FC-DD99-7044-A5B8-223B3C8577D3}" type="presParOf" srcId="{D6C5C065-A308-417C-8ECC-04FC2BEC646C}" destId="{A7309641-2A58-41EA-9E42-56812CF298ED}" srcOrd="2" destOrd="0" presId="urn:microsoft.com/office/officeart/2005/8/layout/orgChart1#2"/>
    <dgm:cxn modelId="{BD0E9475-8005-EE44-85D1-9C6FF412886A}" type="presParOf" srcId="{9A0FF10C-81C7-47CD-A320-768F2009480B}" destId="{285E98AF-95BB-436C-AEC0-06174718F85C}" srcOrd="2" destOrd="0" presId="urn:microsoft.com/office/officeart/2005/8/layout/orgChart1#2"/>
    <dgm:cxn modelId="{5135FBAE-1309-B44F-80A9-379BF12D878C}" type="presParOf" srcId="{9A0FF10C-81C7-47CD-A320-768F2009480B}" destId="{C6F584B9-7EA2-46D8-913B-8F508509ECAB}" srcOrd="3" destOrd="0" presId="urn:microsoft.com/office/officeart/2005/8/layout/orgChart1#2"/>
    <dgm:cxn modelId="{54A57F5B-B587-9544-B5A4-63D840CC96E0}" type="presParOf" srcId="{C6F584B9-7EA2-46D8-913B-8F508509ECAB}" destId="{6CAD9CE6-86A1-4F7D-98A6-3AF53F55F9E3}" srcOrd="0" destOrd="0" presId="urn:microsoft.com/office/officeart/2005/8/layout/orgChart1#2"/>
    <dgm:cxn modelId="{B815DD4B-B15D-914A-A436-06CD50F48BE5}" type="presParOf" srcId="{6CAD9CE6-86A1-4F7D-98A6-3AF53F55F9E3}" destId="{08A0D1D2-3A20-4D63-8E35-B7C8B6B16D48}" srcOrd="0" destOrd="0" presId="urn:microsoft.com/office/officeart/2005/8/layout/orgChart1#2"/>
    <dgm:cxn modelId="{9EB045BE-EEF6-7F44-97DA-75B0DE9572EE}" type="presParOf" srcId="{6CAD9CE6-86A1-4F7D-98A6-3AF53F55F9E3}" destId="{6238C53E-A961-488B-8FBD-6EC13507B069}" srcOrd="1" destOrd="0" presId="urn:microsoft.com/office/officeart/2005/8/layout/orgChart1#2"/>
    <dgm:cxn modelId="{A7C4AFAE-FB94-6B40-811B-01C6B2787098}" type="presParOf" srcId="{C6F584B9-7EA2-46D8-913B-8F508509ECAB}" destId="{A9C46FD3-3BE9-4E6E-BFF6-B0B42B13F857}" srcOrd="1" destOrd="0" presId="urn:microsoft.com/office/officeart/2005/8/layout/orgChart1#2"/>
    <dgm:cxn modelId="{FD021F6D-ADCB-C34E-9031-0A5B182A6EC4}" type="presParOf" srcId="{C6F584B9-7EA2-46D8-913B-8F508509ECAB}" destId="{A663BBFB-A120-4F5B-82EC-DB644DB9966B}" srcOrd="2" destOrd="0" presId="urn:microsoft.com/office/officeart/2005/8/layout/orgChart1#2"/>
    <dgm:cxn modelId="{9A342647-FC49-BF4B-9DA0-48A4BBA7DC7C}" type="presParOf" srcId="{9A0FF10C-81C7-47CD-A320-768F2009480B}" destId="{A90B3C1C-557F-4BCD-875C-AA38B4C14BAC}" srcOrd="4" destOrd="0" presId="urn:microsoft.com/office/officeart/2005/8/layout/orgChart1#2"/>
    <dgm:cxn modelId="{F1967680-E3B1-4945-B0F9-6788ED800357}" type="presParOf" srcId="{9A0FF10C-81C7-47CD-A320-768F2009480B}" destId="{1A917F9A-DDE6-4568-B35C-7FABCEF0A586}" srcOrd="5" destOrd="0" presId="urn:microsoft.com/office/officeart/2005/8/layout/orgChart1#2"/>
    <dgm:cxn modelId="{996DB7A7-5820-6A45-B169-139B3405F950}" type="presParOf" srcId="{1A917F9A-DDE6-4568-B35C-7FABCEF0A586}" destId="{FA949B67-3DB7-47FA-97C9-4A653E762F22}" srcOrd="0" destOrd="0" presId="urn:microsoft.com/office/officeart/2005/8/layout/orgChart1#2"/>
    <dgm:cxn modelId="{1875D0C4-25B3-324C-8FF2-E517338C72E7}" type="presParOf" srcId="{FA949B67-3DB7-47FA-97C9-4A653E762F22}" destId="{7D64F4A3-0E55-47AC-A59B-9D5A9DC25552}" srcOrd="0" destOrd="0" presId="urn:microsoft.com/office/officeart/2005/8/layout/orgChart1#2"/>
    <dgm:cxn modelId="{76CCE13B-845D-0746-9B57-A12F518B4A32}" type="presParOf" srcId="{FA949B67-3DB7-47FA-97C9-4A653E762F22}" destId="{5667CB49-EC34-46BC-AD2D-72F3BD95D049}" srcOrd="1" destOrd="0" presId="urn:microsoft.com/office/officeart/2005/8/layout/orgChart1#2"/>
    <dgm:cxn modelId="{1171D2BD-12E7-0949-9F76-29C409280C80}" type="presParOf" srcId="{1A917F9A-DDE6-4568-B35C-7FABCEF0A586}" destId="{EB3A10DA-2FA4-4DAD-8341-8078D7F83716}" srcOrd="1" destOrd="0" presId="urn:microsoft.com/office/officeart/2005/8/layout/orgChart1#2"/>
    <dgm:cxn modelId="{107AD707-00C0-5B4A-A98C-09196017AC8E}" type="presParOf" srcId="{1A917F9A-DDE6-4568-B35C-7FABCEF0A586}" destId="{B05C5608-85C8-433E-A928-1755312B673B}" srcOrd="2" destOrd="0" presId="urn:microsoft.com/office/officeart/2005/8/layout/orgChart1#2"/>
    <dgm:cxn modelId="{8B552689-FCC7-F444-833D-920C8ACFED12}" type="presParOf" srcId="{F728C3E8-5128-4BB6-90CC-A86769ECE335}" destId="{0E819307-1B4E-434E-BA76-D5A4192B0663}" srcOrd="2" destOrd="0" presId="urn:microsoft.com/office/officeart/2005/8/layout/orgChart1#2"/>
    <dgm:cxn modelId="{D7430F7C-50F4-DB42-871B-B2C50BD5D640}" type="presParOf" srcId="{0E819307-1B4E-434E-BA76-D5A4192B0663}" destId="{7CC60CE2-51D0-47DE-A469-FE4884597341}" srcOrd="0" destOrd="0" presId="urn:microsoft.com/office/officeart/2005/8/layout/orgChart1#2"/>
    <dgm:cxn modelId="{969CB9F3-3E21-A740-958F-84B5E1C610E1}" type="presParOf" srcId="{0E819307-1B4E-434E-BA76-D5A4192B0663}" destId="{2C28615C-654F-4C05-9383-C72EAED46321}" srcOrd="1" destOrd="0" presId="urn:microsoft.com/office/officeart/2005/8/layout/orgChart1#2"/>
    <dgm:cxn modelId="{F6C9CD88-589C-6F47-87EC-5009EA8C69F2}" type="presParOf" srcId="{2C28615C-654F-4C05-9383-C72EAED46321}" destId="{531B400A-09FB-4AC6-91D5-6C58DB555D6A}" srcOrd="0" destOrd="0" presId="urn:microsoft.com/office/officeart/2005/8/layout/orgChart1#2"/>
    <dgm:cxn modelId="{A475D91B-F626-7042-AD07-0D0657DA19D3}" type="presParOf" srcId="{531B400A-09FB-4AC6-91D5-6C58DB555D6A}" destId="{15F46F7C-8483-49B2-9069-BD47518FA3C5}" srcOrd="0" destOrd="0" presId="urn:microsoft.com/office/officeart/2005/8/layout/orgChart1#2"/>
    <dgm:cxn modelId="{DF6FD49B-EE85-7648-B868-6C70449CE6DC}" type="presParOf" srcId="{531B400A-09FB-4AC6-91D5-6C58DB555D6A}" destId="{84CA6990-2D5D-47C3-9020-DF2944DEADCF}" srcOrd="1" destOrd="0" presId="urn:microsoft.com/office/officeart/2005/8/layout/orgChart1#2"/>
    <dgm:cxn modelId="{E30ED642-0678-184C-AA69-AD9A247C0529}" type="presParOf" srcId="{2C28615C-654F-4C05-9383-C72EAED46321}" destId="{0851F80F-8C6D-4400-A85F-BC390C21E4EE}" srcOrd="1" destOrd="0" presId="urn:microsoft.com/office/officeart/2005/8/layout/orgChart1#2"/>
    <dgm:cxn modelId="{E97C0AE0-27F0-EC45-9640-3B1950E01AE6}" type="presParOf" srcId="{2C28615C-654F-4C05-9383-C72EAED46321}" destId="{3025C0A7-DA6F-4394-8167-7956EFF162F0}" srcOrd="2" destOrd="0" presId="urn:microsoft.com/office/officeart/2005/8/layout/orgChart1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60CE2-51D0-47DE-A469-FE4884597341}">
      <dsp:nvSpPr>
        <dsp:cNvPr id="0" name=""/>
        <dsp:cNvSpPr/>
      </dsp:nvSpPr>
      <dsp:spPr>
        <a:xfrm>
          <a:off x="3344010" y="500436"/>
          <a:ext cx="104992" cy="459965"/>
        </a:xfrm>
        <a:custGeom>
          <a:avLst/>
          <a:gdLst/>
          <a:ahLst/>
          <a:cxnLst/>
          <a:rect l="0" t="0" r="0" b="0"/>
          <a:pathLst>
            <a:path>
              <a:moveTo>
                <a:pt x="104992" y="0"/>
              </a:moveTo>
              <a:lnTo>
                <a:pt x="104992" y="459965"/>
              </a:lnTo>
              <a:lnTo>
                <a:pt x="0" y="4599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B3C1C-557F-4BCD-875C-AA38B4C14BAC}">
      <dsp:nvSpPr>
        <dsp:cNvPr id="0" name=""/>
        <dsp:cNvSpPr/>
      </dsp:nvSpPr>
      <dsp:spPr>
        <a:xfrm>
          <a:off x="3449002" y="500436"/>
          <a:ext cx="1209908" cy="919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938"/>
              </a:lnTo>
              <a:lnTo>
                <a:pt x="1209908" y="814938"/>
              </a:lnTo>
              <a:lnTo>
                <a:pt x="1209908" y="9199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E98AF-95BB-436C-AEC0-06174718F85C}">
      <dsp:nvSpPr>
        <dsp:cNvPr id="0" name=""/>
        <dsp:cNvSpPr/>
      </dsp:nvSpPr>
      <dsp:spPr>
        <a:xfrm>
          <a:off x="3403282" y="500436"/>
          <a:ext cx="91440" cy="9199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99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3ECFD-35F6-4045-9962-FFAE1C8CA312}">
      <dsp:nvSpPr>
        <dsp:cNvPr id="0" name=""/>
        <dsp:cNvSpPr/>
      </dsp:nvSpPr>
      <dsp:spPr>
        <a:xfrm>
          <a:off x="2239093" y="500436"/>
          <a:ext cx="1209908" cy="919930"/>
        </a:xfrm>
        <a:custGeom>
          <a:avLst/>
          <a:gdLst/>
          <a:ahLst/>
          <a:cxnLst/>
          <a:rect l="0" t="0" r="0" b="0"/>
          <a:pathLst>
            <a:path>
              <a:moveTo>
                <a:pt x="1209908" y="0"/>
              </a:moveTo>
              <a:lnTo>
                <a:pt x="1209908" y="814938"/>
              </a:lnTo>
              <a:lnTo>
                <a:pt x="0" y="814938"/>
              </a:lnTo>
              <a:lnTo>
                <a:pt x="0" y="9199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9172D-D441-42BB-84EA-E3D989670DED}">
      <dsp:nvSpPr>
        <dsp:cNvPr id="0" name=""/>
        <dsp:cNvSpPr/>
      </dsp:nvSpPr>
      <dsp:spPr>
        <a:xfrm>
          <a:off x="2949040" y="474"/>
          <a:ext cx="999924" cy="499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 dirty="0">
              <a:latin typeface="Microsoft YaHei" charset="-122"/>
              <a:ea typeface="Microsoft YaHei" charset="-122"/>
              <a:cs typeface="Microsoft YaHei" charset="-122"/>
            </a:rPr>
            <a:t>总行</a:t>
          </a:r>
        </a:p>
      </dsp:txBody>
      <dsp:txXfrm>
        <a:off x="2949040" y="474"/>
        <a:ext cx="999924" cy="499962"/>
      </dsp:txXfrm>
    </dsp:sp>
    <dsp:sp modelId="{43B7C837-49D6-40CE-BBAB-953D9E4BA7ED}">
      <dsp:nvSpPr>
        <dsp:cNvPr id="0" name=""/>
        <dsp:cNvSpPr/>
      </dsp:nvSpPr>
      <dsp:spPr>
        <a:xfrm>
          <a:off x="1739131" y="1420367"/>
          <a:ext cx="999924" cy="499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sp:txBody>
      <dsp:txXfrm>
        <a:off x="1739131" y="1420367"/>
        <a:ext cx="999924" cy="499962"/>
      </dsp:txXfrm>
    </dsp:sp>
    <dsp:sp modelId="{08A0D1D2-3A20-4D63-8E35-B7C8B6B16D48}">
      <dsp:nvSpPr>
        <dsp:cNvPr id="0" name=""/>
        <dsp:cNvSpPr/>
      </dsp:nvSpPr>
      <dsp:spPr>
        <a:xfrm>
          <a:off x="2949040" y="1420367"/>
          <a:ext cx="999924" cy="499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 dirty="0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sp:txBody>
      <dsp:txXfrm>
        <a:off x="2949040" y="1420367"/>
        <a:ext cx="999924" cy="499962"/>
      </dsp:txXfrm>
    </dsp:sp>
    <dsp:sp modelId="{7D64F4A3-0E55-47AC-A59B-9D5A9DC25552}">
      <dsp:nvSpPr>
        <dsp:cNvPr id="0" name=""/>
        <dsp:cNvSpPr/>
      </dsp:nvSpPr>
      <dsp:spPr>
        <a:xfrm>
          <a:off x="4158948" y="1420367"/>
          <a:ext cx="999924" cy="499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>
              <a:latin typeface="Microsoft YaHei" charset="-122"/>
              <a:ea typeface="Microsoft YaHei" charset="-122"/>
              <a:cs typeface="Microsoft YaHei" charset="-122"/>
            </a:rPr>
            <a:t>支行</a:t>
          </a:r>
        </a:p>
      </dsp:txBody>
      <dsp:txXfrm>
        <a:off x="4158948" y="1420367"/>
        <a:ext cx="999924" cy="499962"/>
      </dsp:txXfrm>
    </dsp:sp>
    <dsp:sp modelId="{15F46F7C-8483-49B2-9069-BD47518FA3C5}">
      <dsp:nvSpPr>
        <dsp:cNvPr id="0" name=""/>
        <dsp:cNvSpPr/>
      </dsp:nvSpPr>
      <dsp:spPr>
        <a:xfrm>
          <a:off x="2344086" y="710420"/>
          <a:ext cx="999924" cy="499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>
              <a:latin typeface="Microsoft YaHei" charset="-122"/>
              <a:ea typeface="Microsoft YaHei" charset="-122"/>
              <a:cs typeface="Microsoft YaHei" charset="-122"/>
            </a:rPr>
            <a:t>分行</a:t>
          </a:r>
        </a:p>
      </dsp:txBody>
      <dsp:txXfrm>
        <a:off x="2344086" y="710420"/>
        <a:ext cx="999924" cy="499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#2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96362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530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封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xhub ppt_20170407-01.png" descr="maxhub ppt_20170407-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020"/>
            <a:ext cx="12280842" cy="6907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资源 1@3x.png" descr="资源 1@3x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203" y="581742"/>
            <a:ext cx="1751628" cy="48868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标题文本"/>
          <p:cNvSpPr>
            <a:spLocks noGrp="1"/>
          </p:cNvSpPr>
          <p:nvPr>
            <p:ph type="title"/>
          </p:nvPr>
        </p:nvSpPr>
        <p:spPr>
          <a:xfrm>
            <a:off x="831850" y="2945859"/>
            <a:ext cx="10515600" cy="58292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sp>
        <p:nvSpPr>
          <p:cNvPr id="15" name="正文级别 1…"/>
          <p:cNvSpPr>
            <a:spLocks noGrp="1"/>
          </p:cNvSpPr>
          <p:nvPr>
            <p:ph type="body" sz="quarter" idx="1"/>
          </p:nvPr>
        </p:nvSpPr>
        <p:spPr>
          <a:xfrm>
            <a:off x="831850" y="3527221"/>
            <a:ext cx="10515600" cy="752731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spcBef>
                <a:spcPts val="1000"/>
              </a:spcBef>
              <a:defRPr sz="1800" spc="50">
                <a:solidFill>
                  <a:srgbClr val="D9D9D9"/>
                </a:solidFill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 spc="50">
                <a:solidFill>
                  <a:srgbClr val="D9D9D9"/>
                </a:solidFill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 spc="50">
                <a:solidFill>
                  <a:srgbClr val="D9D9D9"/>
                </a:solidFill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 spc="50">
                <a:solidFill>
                  <a:srgbClr val="D9D9D9"/>
                </a:solidFill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 spc="50">
                <a:solidFill>
                  <a:srgbClr val="D9D9D9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6" name="幻灯片编号"/>
          <p:cNvSpPr>
            <a:spLocks noGrp="1"/>
          </p:cNvSpPr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分隔页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4.jpeg" descr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0393" y="0"/>
            <a:ext cx="1240239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正文级别 1…"/>
          <p:cNvSpPr>
            <a:spLocks noGrp="1"/>
          </p:cNvSpPr>
          <p:nvPr>
            <p:ph type="body" sz="quarter" idx="1"/>
          </p:nvPr>
        </p:nvSpPr>
        <p:spPr>
          <a:xfrm>
            <a:off x="594860" y="1250042"/>
            <a:ext cx="4149498" cy="152581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D9D9D9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D9D9D9"/>
                </a:solidFill>
              </a:defRPr>
            </a:lvl2pPr>
            <a:lvl3pPr marL="0" indent="914400">
              <a:buSzTx/>
              <a:buNone/>
              <a:defRPr sz="1000">
                <a:solidFill>
                  <a:srgbClr val="D9D9D9"/>
                </a:solidFill>
              </a:defRPr>
            </a:lvl3pPr>
            <a:lvl4pPr marL="0" indent="1371600">
              <a:buSzTx/>
              <a:buNone/>
              <a:defRPr sz="1000">
                <a:solidFill>
                  <a:srgbClr val="D9D9D9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D9D9D9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4" name="标题文本"/>
          <p:cNvSpPr>
            <a:spLocks noGrp="1"/>
          </p:cNvSpPr>
          <p:nvPr>
            <p:ph type="title"/>
          </p:nvPr>
        </p:nvSpPr>
        <p:spPr>
          <a:xfrm>
            <a:off x="602429" y="749990"/>
            <a:ext cx="4141928" cy="49279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sp>
        <p:nvSpPr>
          <p:cNvPr id="35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分隔页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正文级别 1…"/>
          <p:cNvSpPr>
            <a:spLocks noGrp="1"/>
          </p:cNvSpPr>
          <p:nvPr>
            <p:ph type="body" sz="quarter" idx="1"/>
          </p:nvPr>
        </p:nvSpPr>
        <p:spPr>
          <a:xfrm>
            <a:off x="594860" y="1250042"/>
            <a:ext cx="4149498" cy="152581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D9D9D9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D9D9D9"/>
                </a:solidFill>
              </a:defRPr>
            </a:lvl2pPr>
            <a:lvl3pPr marL="0" indent="914400">
              <a:buSzTx/>
              <a:buNone/>
              <a:defRPr sz="1000">
                <a:solidFill>
                  <a:srgbClr val="D9D9D9"/>
                </a:solidFill>
              </a:defRPr>
            </a:lvl3pPr>
            <a:lvl4pPr marL="0" indent="1371600">
              <a:buSzTx/>
              <a:buNone/>
              <a:defRPr sz="1000">
                <a:solidFill>
                  <a:srgbClr val="D9D9D9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D9D9D9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3" name="标题文本"/>
          <p:cNvSpPr>
            <a:spLocks noGrp="1"/>
          </p:cNvSpPr>
          <p:nvPr>
            <p:ph type="title"/>
          </p:nvPr>
        </p:nvSpPr>
        <p:spPr>
          <a:xfrm>
            <a:off x="602429" y="749990"/>
            <a:ext cx="4141928" cy="49279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sp>
        <p:nvSpPr>
          <p:cNvPr id="44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2" name="正文级别 1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3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三栏内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文级别 1…"/>
          <p:cNvSpPr>
            <a:spLocks noGrp="1"/>
          </p:cNvSpPr>
          <p:nvPr>
            <p:ph type="body" sz="quarter" idx="1"/>
          </p:nvPr>
        </p:nvSpPr>
        <p:spPr>
          <a:xfrm>
            <a:off x="1411290" y="3946071"/>
            <a:ext cx="2952068" cy="943430"/>
          </a:xfrm>
          <a:prstGeom prst="rect">
            <a:avLst/>
          </a:prstGeom>
        </p:spPr>
        <p:txBody>
          <a:bodyPr/>
          <a:lstStyle>
            <a:lvl2pPr marL="662940" indent="-205740"/>
            <a:lvl3pPr marL="1120139" indent="-205739"/>
            <a:lvl4pPr marL="1577339" indent="-205739"/>
            <a:lvl5pPr marL="0" indent="1828800">
              <a:buSzTx/>
              <a:buNone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1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2" name="矩形"/>
          <p:cNvSpPr>
            <a:spLocks noGrp="1"/>
          </p:cNvSpPr>
          <p:nvPr>
            <p:ph type="body" sz="quarter" idx="13"/>
          </p:nvPr>
        </p:nvSpPr>
        <p:spPr>
          <a:xfrm>
            <a:off x="4677004" y="3946071"/>
            <a:ext cx="2952068" cy="94343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矩形"/>
          <p:cNvSpPr>
            <a:spLocks noGrp="1"/>
          </p:cNvSpPr>
          <p:nvPr>
            <p:ph type="body" sz="quarter" idx="14"/>
          </p:nvPr>
        </p:nvSpPr>
        <p:spPr>
          <a:xfrm>
            <a:off x="7915503" y="3946071"/>
            <a:ext cx="2952068" cy="94343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标题文本"/>
          <p:cNvSpPr>
            <a:spLocks noGrp="1"/>
          </p:cNvSpPr>
          <p:nvPr>
            <p:ph type="title"/>
          </p:nvPr>
        </p:nvSpPr>
        <p:spPr>
          <a:xfrm>
            <a:off x="602429" y="812620"/>
            <a:ext cx="2998928" cy="438368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t>标题文本</a:t>
            </a:r>
          </a:p>
        </p:txBody>
      </p:sp>
      <p:sp>
        <p:nvSpPr>
          <p:cNvPr id="82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3" name="正文级别 1…"/>
          <p:cNvSpPr>
            <a:spLocks noGrp="1"/>
          </p:cNvSpPr>
          <p:nvPr>
            <p:ph type="body" idx="1"/>
          </p:nvPr>
        </p:nvSpPr>
        <p:spPr>
          <a:xfrm>
            <a:off x="597308" y="1311031"/>
            <a:ext cx="10968764" cy="4522904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1pPr>
            <a:lvl2pPr marL="635000" indent="-1778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2pPr>
            <a:lvl3pPr marL="1114425" indent="-200025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3pPr>
            <a:lvl4pPr marL="1600200" indent="-2286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4pPr>
            <a:lvl5pPr marL="2095500" indent="-2667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1" name="正文级别 1…"/>
          <p:cNvSpPr>
            <a:spLocks noGrp="1"/>
          </p:cNvSpPr>
          <p:nvPr>
            <p:ph type="body" sz="half" idx="1"/>
          </p:nvPr>
        </p:nvSpPr>
        <p:spPr>
          <a:xfrm>
            <a:off x="7039429" y="1260929"/>
            <a:ext cx="4526643" cy="4200072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1pPr>
            <a:lvl2pPr marL="635000" indent="-1778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2pPr>
            <a:lvl3pPr marL="1114425" indent="-200025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3pPr>
            <a:lvl4pPr marL="1600200" indent="-2286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4pPr>
            <a:lvl5pPr marL="2095500" indent="-266700" defTabSz="914400">
              <a:lnSpc>
                <a:spcPct val="90000"/>
              </a:lnSpc>
              <a:spcBef>
                <a:spcPts val="1000"/>
              </a:spcBef>
              <a:defRPr sz="1400">
                <a:latin typeface="方正兰亭纤黑简体"/>
                <a:ea typeface="方正兰亭纤黑简体"/>
                <a:cs typeface="方正兰亭纤黑简体"/>
                <a:sym typeface="方正兰亭纤黑简体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2" name="矩形"/>
          <p:cNvSpPr>
            <a:spLocks noGrp="1"/>
          </p:cNvSpPr>
          <p:nvPr>
            <p:ph type="body" sz="quarter" idx="13"/>
          </p:nvPr>
        </p:nvSpPr>
        <p:spPr>
          <a:xfrm>
            <a:off x="594859" y="1314487"/>
            <a:ext cx="4657499" cy="1814287"/>
          </a:xfrm>
          <a:prstGeom prst="rect">
            <a:avLst/>
          </a:prstGeom>
        </p:spPr>
        <p:txBody>
          <a:bodyPr/>
          <a:lstStyle/>
          <a:p>
            <a:pPr>
              <a:defRPr sz="1000"/>
            </a:pPr>
            <a:endParaRPr/>
          </a:p>
        </p:txBody>
      </p:sp>
      <p:sp>
        <p:nvSpPr>
          <p:cNvPr id="93" name="单击此处编辑标题样式"/>
          <p:cNvSpPr/>
          <p:nvPr/>
        </p:nvSpPr>
        <p:spPr>
          <a:xfrm>
            <a:off x="602429" y="3234693"/>
            <a:ext cx="2998928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>
              <a:lnSpc>
                <a:spcPct val="110000"/>
              </a:lnSpc>
              <a:defRPr sz="1400" b="1">
                <a:solidFill>
                  <a:srgbClr val="3B383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单击此处编辑标题样式</a:t>
            </a:r>
          </a:p>
        </p:txBody>
      </p:sp>
      <p:sp>
        <p:nvSpPr>
          <p:cNvPr id="94" name="矩形"/>
          <p:cNvSpPr>
            <a:spLocks noGrp="1"/>
          </p:cNvSpPr>
          <p:nvPr>
            <p:ph type="body" sz="quarter" idx="14"/>
          </p:nvPr>
        </p:nvSpPr>
        <p:spPr>
          <a:xfrm>
            <a:off x="594859" y="3736559"/>
            <a:ext cx="4657499" cy="1814287"/>
          </a:xfrm>
          <a:prstGeom prst="rect">
            <a:avLst/>
          </a:prstGeom>
        </p:spPr>
        <p:txBody>
          <a:bodyPr/>
          <a:lstStyle/>
          <a:p>
            <a:pPr>
              <a:defRPr sz="1000"/>
            </a:pPr>
            <a:endParaRPr/>
          </a:p>
        </p:txBody>
      </p:sp>
      <p:sp>
        <p:nvSpPr>
          <p:cNvPr id="95" name="标题文本"/>
          <p:cNvSpPr>
            <a:spLocks noGrp="1"/>
          </p:cNvSpPr>
          <p:nvPr>
            <p:ph type="title"/>
          </p:nvPr>
        </p:nvSpPr>
        <p:spPr>
          <a:xfrm>
            <a:off x="602429" y="812620"/>
            <a:ext cx="2998928" cy="438368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t>标题文本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节标题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标题文本"/>
          <p:cNvSpPr>
            <a:spLocks noGrp="1"/>
          </p:cNvSpPr>
          <p:nvPr>
            <p:ph type="title"/>
          </p:nvPr>
        </p:nvSpPr>
        <p:spPr>
          <a:xfrm>
            <a:off x="602429" y="749990"/>
            <a:ext cx="3434357" cy="66515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pic>
        <p:nvPicPr>
          <p:cNvPr id="103" name="资源 4@3x.png" descr="资源 4@3x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9996" y="5932713"/>
            <a:ext cx="1423005" cy="20645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正文级别 1…"/>
          <p:cNvSpPr>
            <a:spLocks noGrp="1"/>
          </p:cNvSpPr>
          <p:nvPr>
            <p:ph type="body" sz="quarter" idx="1"/>
          </p:nvPr>
        </p:nvSpPr>
        <p:spPr>
          <a:xfrm>
            <a:off x="602429" y="5193486"/>
            <a:ext cx="3596142" cy="1107106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rgbClr val="D9D9D9"/>
                </a:solidFill>
              </a:defRPr>
            </a:lvl1pPr>
            <a:lvl2pPr>
              <a:lnSpc>
                <a:spcPct val="80000"/>
              </a:lnSpc>
              <a:defRPr>
                <a:solidFill>
                  <a:srgbClr val="D9D9D9"/>
                </a:solidFill>
              </a:defRPr>
            </a:lvl2pPr>
            <a:lvl3pPr>
              <a:lnSpc>
                <a:spcPct val="80000"/>
              </a:lnSpc>
              <a:defRPr>
                <a:solidFill>
                  <a:srgbClr val="D9D9D9"/>
                </a:solidFill>
              </a:defRPr>
            </a:lvl3pPr>
            <a:lvl4pPr>
              <a:lnSpc>
                <a:spcPct val="80000"/>
              </a:lnSpc>
              <a:defRPr>
                <a:solidFill>
                  <a:srgbClr val="D9D9D9"/>
                </a:solidFill>
              </a:defRPr>
            </a:lvl4pPr>
            <a:lvl5pPr>
              <a:lnSpc>
                <a:spcPct val="80000"/>
              </a:lnSpc>
              <a:defRPr>
                <a:solidFill>
                  <a:srgbClr val="D9D9D9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5" name="幻灯片编号"/>
          <p:cNvSpPr>
            <a:spLocks noGrp="1"/>
          </p:cNvSpPr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>
            <a:spLocks noGrp="1"/>
          </p:cNvSpPr>
          <p:nvPr>
            <p:ph type="title"/>
          </p:nvPr>
        </p:nvSpPr>
        <p:spPr>
          <a:xfrm>
            <a:off x="602429" y="775043"/>
            <a:ext cx="2998928" cy="438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>
            <a:spLocks noGrp="1"/>
          </p:cNvSpPr>
          <p:nvPr>
            <p:ph type="body" idx="1"/>
          </p:nvPr>
        </p:nvSpPr>
        <p:spPr>
          <a:xfrm>
            <a:off x="594860" y="1275093"/>
            <a:ext cx="10971211" cy="4624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>
            <a:spLocks noGrp="1"/>
          </p:cNvSpPr>
          <p:nvPr>
            <p:ph type="sldNum" sz="quarter" idx="2"/>
          </p:nvPr>
        </p:nvSpPr>
        <p:spPr>
          <a:xfrm>
            <a:off x="602077" y="6039621"/>
            <a:ext cx="217152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8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资源 2@3x.png" descr="资源 2@3x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50"/>
            <a:ext cx="349064" cy="827548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transition spd="med"/>
  <p:txStyles>
    <p:titleStyle>
      <a:lvl1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5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0" marR="0" indent="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1pPr>
      <a:lvl2pPr marL="628650" marR="0" indent="-17145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2pPr>
      <a:lvl3pPr marL="1101436" marR="0" indent="-187036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3pPr>
      <a:lvl4pPr marL="1543050" marR="0" indent="-17145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4pPr>
      <a:lvl5pPr marL="2000250" marR="0" indent="-17145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228600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274320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320040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3657600" algn="l" defTabSz="685800" rtl="0" latinLnBrk="0">
        <a:lnSpc>
          <a:spcPct val="13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3B3838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65.png"/><Relationship Id="rId4" Type="http://schemas.microsoft.com/office/2007/relationships/hdphoto" Target="../media/hdphoto1.wdp"/><Relationship Id="rId9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7.jpeg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microsoft.com/office/2007/relationships/hdphoto" Target="../media/hdphoto4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4601"/>
            <a:ext cx="1230056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63" y="-4150"/>
            <a:ext cx="12288032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32" name="产品介绍"/>
          <p:cNvSpPr>
            <a:spLocks noGrp="1"/>
          </p:cNvSpPr>
          <p:nvPr>
            <p:ph type="ctrTitle"/>
          </p:nvPr>
        </p:nvSpPr>
        <p:spPr>
          <a:xfrm>
            <a:off x="769220" y="2359634"/>
            <a:ext cx="10515600" cy="582926"/>
          </a:xfrm>
          <a:prstGeom prst="rect">
            <a:avLst/>
          </a:prstGeom>
        </p:spPr>
        <p:txBody>
          <a:bodyPr>
            <a:noAutofit/>
          </a:bodyPr>
          <a:lstStyle>
            <a:lvl1pPr defTabSz="722376">
              <a:defRPr sz="2765" spc="0"/>
            </a:lvl1pPr>
          </a:lstStyle>
          <a:p>
            <a:r>
              <a:rPr lang="zh-CN" altLang="en-US" sz="3600" dirty="0">
                <a:solidFill>
                  <a:srgbClr val="FDFFFE"/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endParaRPr sz="3600" dirty="0">
              <a:solidFill>
                <a:srgbClr val="FDFFF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8" name="产品介绍"/>
          <p:cNvSpPr txBox="1">
            <a:spLocks/>
          </p:cNvSpPr>
          <p:nvPr/>
        </p:nvSpPr>
        <p:spPr>
          <a:xfrm>
            <a:off x="9011346" y="5488794"/>
            <a:ext cx="2951010" cy="849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722376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65" b="1" i="0" u="none" strike="noStrike" cap="none" spc="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US" altLang="zh-CN" sz="1400" b="0" dirty="0">
                <a:solidFill>
                  <a:srgbClr val="FDFFFE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2017.8.11</a:t>
            </a:r>
          </a:p>
          <a:p>
            <a:pPr hangingPunct="1"/>
            <a:endParaRPr lang="en-US" altLang="zh-CN" sz="1400" b="0" dirty="0">
              <a:solidFill>
                <a:srgbClr val="FDFFF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hangingPunct="1"/>
            <a:r>
              <a:rPr lang="zh-CN" altLang="en-US" sz="1400" b="0" dirty="0">
                <a:solidFill>
                  <a:srgbClr val="FDFFFE"/>
                </a:solidFill>
                <a:latin typeface="Microsoft YaHei" charset="-122"/>
                <a:ea typeface="Microsoft YaHei" charset="-122"/>
                <a:cs typeface="Microsoft YaHei" charset="-122"/>
              </a:rPr>
              <a:t>广州视臻信息科技有限公司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37" name="一、公司介绍…"/>
          <p:cNvSpPr>
            <a:spLocks noGrp="1"/>
          </p:cNvSpPr>
          <p:nvPr>
            <p:ph type="body" sz="quarter" idx="4294967295"/>
          </p:nvPr>
        </p:nvSpPr>
        <p:spPr>
          <a:xfrm>
            <a:off x="4275601" y="1493376"/>
            <a:ext cx="3640798" cy="387124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一、金融行业整体趋势</a:t>
            </a:r>
            <a:endParaRPr lang="en-US" altLang="zh-CN" sz="1800" b="1" spc="12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ctr">
              <a:lnSpc>
                <a:spcPct val="200000"/>
              </a:lnSpc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二、金融行业现状分析</a:t>
            </a:r>
            <a:endParaRPr lang="en-US" altLang="zh-CN" sz="1800" b="1" spc="12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ctr">
              <a:lnSpc>
                <a:spcPct val="200000"/>
              </a:lnSpc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三</a:t>
            </a:r>
            <a:r>
              <a:rPr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、</a:t>
            </a: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金融行业解决方案</a:t>
            </a:r>
            <a:endParaRPr lang="en-US" altLang="zh-CN" sz="1800" b="1" spc="12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ctr">
              <a:lnSpc>
                <a:spcPct val="200000"/>
              </a:lnSpc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四</a:t>
            </a:r>
            <a:r>
              <a:rPr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、</a:t>
            </a: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方案产品相关介绍</a:t>
            </a:r>
            <a:endParaRPr lang="en-US" altLang="zh-CN" sz="1800" b="1" spc="12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ctr">
              <a:lnSpc>
                <a:spcPct val="200000"/>
              </a:lnSpc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1800" b="1" spc="12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五、金融行业用户案例</a:t>
            </a:r>
            <a:endParaRPr sz="1800" b="1" spc="12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38" name="目录"/>
          <p:cNvSpPr>
            <a:spLocks noGrp="1"/>
          </p:cNvSpPr>
          <p:nvPr>
            <p:ph type="title" idx="4294967295"/>
          </p:nvPr>
        </p:nvSpPr>
        <p:spPr>
          <a:xfrm>
            <a:off x="602255" y="616654"/>
            <a:ext cx="4150999" cy="876722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rPr dirty="0">
                <a:solidFill>
                  <a:schemeClr val="bg1">
                    <a:lumMod val="10000"/>
                    <a:lumOff val="9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目录</a:t>
            </a:r>
            <a:endParaRPr sz="2000" spc="120" dirty="0">
              <a:solidFill>
                <a:schemeClr val="bg1">
                  <a:lumMod val="10000"/>
                  <a:lumOff val="90000"/>
                </a:schemeClr>
              </a:solidFill>
              <a:latin typeface="Microsoft YaHei"/>
              <a:ea typeface="Microsoft YaHei"/>
              <a:cs typeface="Microsoft YaHei"/>
              <a:sym typeface="等线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63" name="MAXHUB 高效的会议平台"/>
          <p:cNvSpPr>
            <a:spLocks noGrp="1"/>
          </p:cNvSpPr>
          <p:nvPr>
            <p:ph type="body" sz="quarter" idx="1"/>
          </p:nvPr>
        </p:nvSpPr>
        <p:spPr>
          <a:xfrm>
            <a:off x="610124" y="1276167"/>
            <a:ext cx="4149499" cy="1525816"/>
          </a:xfrm>
          <a:prstGeom prst="rect">
            <a:avLst/>
          </a:prstGeom>
        </p:spPr>
        <p:txBody>
          <a:bodyPr/>
          <a:lstStyle/>
          <a:p>
            <a:pPr>
              <a:defRPr sz="1600" b="1"/>
            </a:pP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dirty="0" err="1">
                <a:latin typeface="Microsoft YaHei" charset="-122"/>
                <a:ea typeface="Microsoft YaHei" charset="-122"/>
                <a:cs typeface="Microsoft YaHei" charset="-122"/>
              </a:rPr>
              <a:t>高效会议平台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4" name="二、产品简介"/>
          <p:cNvSpPr>
            <a:spLocks noGrp="1"/>
          </p:cNvSpPr>
          <p:nvPr>
            <p:ph type="title"/>
          </p:nvPr>
        </p:nvSpPr>
        <p:spPr>
          <a:xfrm>
            <a:off x="613910" y="757065"/>
            <a:ext cx="4141928" cy="76141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一</a:t>
            </a: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、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金融行业整体趋势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560609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金融行业整体趋势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2037174" y="2537637"/>
            <a:ext cx="2987637" cy="2473444"/>
            <a:chOff x="2037174" y="2537637"/>
            <a:chExt cx="2987637" cy="2473444"/>
          </a:xfrm>
        </p:grpSpPr>
        <p:grpSp>
          <p:nvGrpSpPr>
            <p:cNvPr id="4" name="组 3"/>
            <p:cNvGrpSpPr/>
            <p:nvPr/>
          </p:nvGrpSpPr>
          <p:grpSpPr>
            <a:xfrm>
              <a:off x="2037174" y="2537637"/>
              <a:ext cx="720000" cy="720000"/>
              <a:chOff x="1242646" y="1629097"/>
              <a:chExt cx="720000" cy="7200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9" name="组 8"/>
            <p:cNvGrpSpPr/>
            <p:nvPr/>
          </p:nvGrpSpPr>
          <p:grpSpPr>
            <a:xfrm>
              <a:off x="2037174" y="3414359"/>
              <a:ext cx="720000" cy="720000"/>
              <a:chOff x="1242646" y="1629097"/>
              <a:chExt cx="720000" cy="7200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12" name="组 11"/>
            <p:cNvGrpSpPr/>
            <p:nvPr/>
          </p:nvGrpSpPr>
          <p:grpSpPr>
            <a:xfrm>
              <a:off x="2037174" y="4291081"/>
              <a:ext cx="720000" cy="720000"/>
              <a:chOff x="1242646" y="1629097"/>
              <a:chExt cx="720000" cy="7200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15" name="组 14"/>
            <p:cNvGrpSpPr/>
            <p:nvPr/>
          </p:nvGrpSpPr>
          <p:grpSpPr>
            <a:xfrm>
              <a:off x="4304811" y="2537637"/>
              <a:ext cx="720000" cy="720000"/>
              <a:chOff x="1242646" y="1629097"/>
              <a:chExt cx="720000" cy="72000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C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18" name="组 17"/>
            <p:cNvGrpSpPr/>
            <p:nvPr/>
          </p:nvGrpSpPr>
          <p:grpSpPr>
            <a:xfrm>
              <a:off x="4304811" y="3414359"/>
              <a:ext cx="720000" cy="720000"/>
              <a:chOff x="1242646" y="1629097"/>
              <a:chExt cx="720000" cy="7200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Microsoft YaHei" charset="-122"/>
                    <a:ea typeface="Microsoft YaHei" charset="-122"/>
                    <a:cs typeface="Microsoft YaHei" charset="-122"/>
                  </a:rPr>
                  <a:t>C</a:t>
                </a:r>
                <a:endParaRPr lang="zh-CN" altLang="en-US" sz="2800" b="1" dirty="0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grpSp>
          <p:nvGrpSpPr>
            <p:cNvPr id="21" name="组 20"/>
            <p:cNvGrpSpPr/>
            <p:nvPr/>
          </p:nvGrpSpPr>
          <p:grpSpPr>
            <a:xfrm>
              <a:off x="4304811" y="4291081"/>
              <a:ext cx="720000" cy="720000"/>
              <a:chOff x="1242646" y="1629097"/>
              <a:chExt cx="720000" cy="72000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Microsoft YaHei" charset="-122"/>
                    <a:ea typeface="Microsoft YaHei" charset="-122"/>
                    <a:cs typeface="Microsoft YaHei" charset="-122"/>
                  </a:rPr>
                  <a:t>C</a:t>
                </a:r>
                <a:endParaRPr lang="zh-CN" altLang="en-US" sz="2800" b="1" dirty="0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cxnSp>
          <p:nvCxnSpPr>
            <p:cNvPr id="6" name="直线箭头连接符 5"/>
            <p:cNvCxnSpPr/>
            <p:nvPr/>
          </p:nvCxnSpPr>
          <p:spPr>
            <a:xfrm>
              <a:off x="2945895" y="2897637"/>
              <a:ext cx="1142818" cy="7115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6" name="直线箭头连接符 25"/>
            <p:cNvCxnSpPr/>
            <p:nvPr/>
          </p:nvCxnSpPr>
          <p:spPr>
            <a:xfrm>
              <a:off x="2963298" y="3804139"/>
              <a:ext cx="1125415" cy="0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7" name="直线箭头连接符 26"/>
            <p:cNvCxnSpPr/>
            <p:nvPr/>
          </p:nvCxnSpPr>
          <p:spPr>
            <a:xfrm>
              <a:off x="2963298" y="4730262"/>
              <a:ext cx="1125415" cy="0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直线箭头连接符 27"/>
            <p:cNvCxnSpPr/>
            <p:nvPr/>
          </p:nvCxnSpPr>
          <p:spPr>
            <a:xfrm>
              <a:off x="2951575" y="2957197"/>
              <a:ext cx="1137138" cy="717988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0" name="直线箭头连接符 29"/>
            <p:cNvCxnSpPr/>
            <p:nvPr/>
          </p:nvCxnSpPr>
          <p:spPr>
            <a:xfrm>
              <a:off x="2951575" y="3053863"/>
              <a:ext cx="1125415" cy="1500553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直线箭头连接符 31"/>
            <p:cNvCxnSpPr/>
            <p:nvPr/>
          </p:nvCxnSpPr>
          <p:spPr>
            <a:xfrm flipV="1">
              <a:off x="2963298" y="2995247"/>
              <a:ext cx="1125415" cy="726831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4" name="直线箭头连接符 33"/>
            <p:cNvCxnSpPr/>
            <p:nvPr/>
          </p:nvCxnSpPr>
          <p:spPr>
            <a:xfrm>
              <a:off x="2963298" y="3839308"/>
              <a:ext cx="1125415" cy="811773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7" name="直线箭头连接符 36"/>
            <p:cNvCxnSpPr/>
            <p:nvPr/>
          </p:nvCxnSpPr>
          <p:spPr>
            <a:xfrm flipV="1">
              <a:off x="2968285" y="3065586"/>
              <a:ext cx="1120428" cy="1500553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直线箭头连接符 38"/>
            <p:cNvCxnSpPr/>
            <p:nvPr/>
          </p:nvCxnSpPr>
          <p:spPr>
            <a:xfrm flipV="1">
              <a:off x="2973272" y="3862754"/>
              <a:ext cx="1115441" cy="829458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7" name="组 6"/>
          <p:cNvGrpSpPr/>
          <p:nvPr/>
        </p:nvGrpSpPr>
        <p:grpSpPr>
          <a:xfrm>
            <a:off x="6415452" y="2537637"/>
            <a:ext cx="3902037" cy="2473444"/>
            <a:chOff x="6415452" y="2537637"/>
            <a:chExt cx="3902037" cy="2473444"/>
          </a:xfrm>
        </p:grpSpPr>
        <p:grpSp>
          <p:nvGrpSpPr>
            <p:cNvPr id="45" name="组 44"/>
            <p:cNvGrpSpPr/>
            <p:nvPr/>
          </p:nvGrpSpPr>
          <p:grpSpPr>
            <a:xfrm>
              <a:off x="6415452" y="2537637"/>
              <a:ext cx="720000" cy="720000"/>
              <a:chOff x="1242646" y="1629097"/>
              <a:chExt cx="720000" cy="720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48" name="组 47"/>
            <p:cNvGrpSpPr/>
            <p:nvPr/>
          </p:nvGrpSpPr>
          <p:grpSpPr>
            <a:xfrm>
              <a:off x="6415452" y="3414359"/>
              <a:ext cx="720000" cy="720000"/>
              <a:chOff x="1242646" y="1629097"/>
              <a:chExt cx="720000" cy="72000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51" name="组 50"/>
            <p:cNvGrpSpPr/>
            <p:nvPr/>
          </p:nvGrpSpPr>
          <p:grpSpPr>
            <a:xfrm>
              <a:off x="6415452" y="4291081"/>
              <a:ext cx="720000" cy="720000"/>
              <a:chOff x="1242646" y="1629097"/>
              <a:chExt cx="720000" cy="720000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M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54" name="组 53"/>
            <p:cNvGrpSpPr/>
            <p:nvPr/>
          </p:nvGrpSpPr>
          <p:grpSpPr>
            <a:xfrm>
              <a:off x="9597489" y="2537637"/>
              <a:ext cx="720000" cy="720000"/>
              <a:chOff x="1242646" y="1629097"/>
              <a:chExt cx="720000" cy="72000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C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grpSp>
          <p:nvGrpSpPr>
            <p:cNvPr id="57" name="组 56"/>
            <p:cNvGrpSpPr/>
            <p:nvPr/>
          </p:nvGrpSpPr>
          <p:grpSpPr>
            <a:xfrm>
              <a:off x="9597489" y="3414359"/>
              <a:ext cx="720000" cy="720000"/>
              <a:chOff x="1242646" y="1629097"/>
              <a:chExt cx="720000" cy="7200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Microsoft YaHei" charset="-122"/>
                    <a:ea typeface="Microsoft YaHei" charset="-122"/>
                    <a:cs typeface="Microsoft YaHei" charset="-122"/>
                  </a:rPr>
                  <a:t>C</a:t>
                </a:r>
                <a:endParaRPr lang="zh-CN" altLang="en-US" sz="2800" b="1" dirty="0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grpSp>
          <p:nvGrpSpPr>
            <p:cNvPr id="60" name="组 59"/>
            <p:cNvGrpSpPr/>
            <p:nvPr/>
          </p:nvGrpSpPr>
          <p:grpSpPr>
            <a:xfrm>
              <a:off x="9597489" y="4291081"/>
              <a:ext cx="720000" cy="720000"/>
              <a:chOff x="1242646" y="1629097"/>
              <a:chExt cx="720000" cy="720000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Microsoft YaHei" charset="-122"/>
                    <a:ea typeface="Microsoft YaHei" charset="-122"/>
                    <a:cs typeface="Microsoft YaHei" charset="-122"/>
                  </a:rPr>
                  <a:t>C</a:t>
                </a:r>
                <a:endParaRPr lang="zh-CN" altLang="en-US" sz="2800" b="1" dirty="0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grpSp>
          <p:nvGrpSpPr>
            <p:cNvPr id="72" name="组 71"/>
            <p:cNvGrpSpPr/>
            <p:nvPr/>
          </p:nvGrpSpPr>
          <p:grpSpPr>
            <a:xfrm>
              <a:off x="8006470" y="3414359"/>
              <a:ext cx="720000" cy="720000"/>
              <a:chOff x="1242646" y="1629097"/>
              <a:chExt cx="720000" cy="720000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1242646" y="1629097"/>
                <a:ext cx="720000" cy="720000"/>
              </a:xfrm>
              <a:prstGeom prst="rect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等线"/>
                  <a:ea typeface="等线"/>
                  <a:cs typeface="等线"/>
                  <a:sym typeface="等线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 flipH="1">
                <a:off x="1242646" y="1734603"/>
                <a:ext cx="713168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Microsoft YaHei" charset="-122"/>
                    <a:ea typeface="Microsoft YaHei" charset="-122"/>
                    <a:cs typeface="Microsoft YaHei" charset="-122"/>
                    <a:sym typeface="等线"/>
                  </a:rPr>
                  <a:t>D</a:t>
                </a:r>
                <a:endParaRPr kumimoji="0" lang="zh-CN" altLang="en-US" sz="2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endParaRPr>
              </a:p>
            </p:txBody>
          </p:sp>
        </p:grpSp>
        <p:cxnSp>
          <p:nvCxnSpPr>
            <p:cNvPr id="75" name="直线箭头连接符 74"/>
            <p:cNvCxnSpPr/>
            <p:nvPr/>
          </p:nvCxnSpPr>
          <p:spPr>
            <a:xfrm>
              <a:off x="7324172" y="2957197"/>
              <a:ext cx="568388" cy="817162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7" name="直线箭头连接符 76"/>
            <p:cNvCxnSpPr/>
            <p:nvPr/>
          </p:nvCxnSpPr>
          <p:spPr>
            <a:xfrm>
              <a:off x="7324172" y="3828366"/>
              <a:ext cx="568388" cy="0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0" name="直线箭头连接符 79"/>
            <p:cNvCxnSpPr/>
            <p:nvPr/>
          </p:nvCxnSpPr>
          <p:spPr>
            <a:xfrm flipV="1">
              <a:off x="7324172" y="3862754"/>
              <a:ext cx="568388" cy="788327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2" name="直线箭头连接符 81"/>
            <p:cNvCxnSpPr/>
            <p:nvPr/>
          </p:nvCxnSpPr>
          <p:spPr>
            <a:xfrm flipV="1">
              <a:off x="8877785" y="2922027"/>
              <a:ext cx="568388" cy="788327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3" name="直线箭头连接符 82"/>
            <p:cNvCxnSpPr/>
            <p:nvPr/>
          </p:nvCxnSpPr>
          <p:spPr>
            <a:xfrm>
              <a:off x="8877785" y="3781474"/>
              <a:ext cx="568388" cy="0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4" name="直线箭头连接符 83"/>
            <p:cNvCxnSpPr/>
            <p:nvPr/>
          </p:nvCxnSpPr>
          <p:spPr>
            <a:xfrm>
              <a:off x="8877785" y="3848336"/>
              <a:ext cx="568388" cy="817162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81" name="文本框 80"/>
          <p:cNvSpPr txBox="1"/>
          <p:nvPr/>
        </p:nvSpPr>
        <p:spPr>
          <a:xfrm>
            <a:off x="2023879" y="5341499"/>
            <a:ext cx="298080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A-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交易联系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X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C=3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X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3=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9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872651" y="5341499"/>
            <a:ext cx="298080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B-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交易联系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+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C=3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+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3=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6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  <p:grpSp>
        <p:nvGrpSpPr>
          <p:cNvPr id="89" name="组 88"/>
          <p:cNvGrpSpPr/>
          <p:nvPr/>
        </p:nvGrpSpPr>
        <p:grpSpPr>
          <a:xfrm>
            <a:off x="2517314" y="1758410"/>
            <a:ext cx="7210124" cy="400108"/>
            <a:chOff x="2240843" y="1482917"/>
            <a:chExt cx="7210124" cy="400108"/>
          </a:xfrm>
        </p:grpSpPr>
        <p:sp>
          <p:nvSpPr>
            <p:cNvPr id="87" name="文本框 86"/>
            <p:cNvSpPr txBox="1"/>
            <p:nvPr/>
          </p:nvSpPr>
          <p:spPr>
            <a:xfrm>
              <a:off x="2240843" y="1482917"/>
              <a:ext cx="2980805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M=</a:t>
              </a:r>
              <a:r>
                <a: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生产者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364780" y="1482917"/>
              <a:ext cx="2980805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C=</a:t>
              </a:r>
              <a:r>
                <a: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消费者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470162" y="1482917"/>
              <a:ext cx="2980805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D=</a:t>
              </a:r>
              <a:r>
                <a:rPr lang="zh-CN" altLang="en-US" sz="2000" b="1" dirty="0">
                  <a:latin typeface="Microsoft YaHei" charset="-122"/>
                  <a:ea typeface="Microsoft YaHei" charset="-122"/>
                  <a:cs typeface="Microsoft YaHei" charset="-122"/>
                </a:rPr>
                <a:t>经销商</a:t>
              </a:r>
              <a:endPara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04235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560609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金融行业整体趋势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615129" y="1608922"/>
            <a:ext cx="3807698" cy="2431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</a:p>
          <a:p>
            <a:pPr marL="342900" indent="-342900">
              <a:buFont typeface="Arial" charset="0"/>
              <a:buChar char="•"/>
            </a:pPr>
            <a:endParaRPr lang="en-US" altLang="zh-CN" sz="2000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42900" indent="-342900">
              <a:buFont typeface="Arial" charset="0"/>
              <a:buChar char="•"/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新的品类</a:t>
            </a:r>
          </a:p>
          <a:p>
            <a:pPr marL="342900" indent="-342900">
              <a:buFont typeface="Arial" charset="0"/>
              <a:buChar char="•"/>
            </a:pP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42900" indent="-342900">
              <a:buFont typeface="Arial" charset="0"/>
              <a:buChar char="•"/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颠覆式</a:t>
            </a:r>
          </a:p>
          <a:p>
            <a:pPr marL="342900" indent="-342900">
              <a:buFont typeface="Arial" charset="0"/>
              <a:buChar char="•"/>
            </a:pP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42900" indent="-342900">
              <a:buFont typeface="Arial" charset="0"/>
              <a:buChar char="•"/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不仅仅是传统会议场景</a:t>
            </a:r>
          </a:p>
          <a:p>
            <a:pPr marL="342900" marR="0" indent="-34290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4485621" y="1816927"/>
            <a:ext cx="7025613" cy="4060879"/>
            <a:chOff x="4786084" y="1899655"/>
            <a:chExt cx="7025613" cy="4060879"/>
          </a:xfrm>
        </p:grpSpPr>
        <p:grpSp>
          <p:nvGrpSpPr>
            <p:cNvPr id="476" name="组合 7"/>
            <p:cNvGrpSpPr/>
            <p:nvPr/>
          </p:nvGrpSpPr>
          <p:grpSpPr>
            <a:xfrm>
              <a:off x="5888893" y="2925606"/>
              <a:ext cx="4085170" cy="2715064"/>
              <a:chOff x="5651500" y="2234434"/>
              <a:chExt cx="5324249" cy="2728687"/>
            </a:xfrm>
            <a:effectLst>
              <a:outerShdw blurRad="381000" dist="1066800" dir="7200000" algn="tr" rotWithShape="0">
                <a:prstClr val="black">
                  <a:alpha val="17000"/>
                </a:prstClr>
              </a:outerShdw>
            </a:effectLst>
            <a:scene3d>
              <a:camera prst="isometricTopUp">
                <a:rot lat="18538529" lon="19134282" rev="3600000"/>
              </a:camera>
              <a:lightRig rig="threePt" dir="t"/>
            </a:scene3d>
          </p:grpSpPr>
          <p:sp>
            <p:nvSpPr>
              <p:cNvPr id="498" name="圆角矩形 497"/>
              <p:cNvSpPr/>
              <p:nvPr/>
            </p:nvSpPr>
            <p:spPr>
              <a:xfrm>
                <a:off x="5651500" y="2234435"/>
                <a:ext cx="5324249" cy="2728686"/>
              </a:xfrm>
              <a:prstGeom prst="roundRect">
                <a:avLst>
                  <a:gd name="adj" fmla="val 9353"/>
                </a:avLst>
              </a:prstGeom>
              <a:solidFill>
                <a:srgbClr val="D7DBE1"/>
              </a:solidFill>
              <a:ln>
                <a:noFill/>
              </a:ln>
              <a:sp3d extrusionH="273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9" name="矩形 498"/>
              <p:cNvSpPr/>
              <p:nvPr/>
            </p:nvSpPr>
            <p:spPr>
              <a:xfrm>
                <a:off x="6238648" y="2234434"/>
                <a:ext cx="4149952" cy="2728687"/>
              </a:xfrm>
              <a:prstGeom prst="rect">
                <a:avLst/>
              </a:prstGeom>
              <a:solidFill>
                <a:srgbClr val="383838"/>
              </a:solidFill>
              <a:ln>
                <a:noFill/>
              </a:ln>
              <a:sp3d extrusionH="273050">
                <a:extrusionClr>
                  <a:srgbClr val="6A6A6A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77" name="矩形 476"/>
            <p:cNvSpPr/>
            <p:nvPr/>
          </p:nvSpPr>
          <p:spPr>
            <a:xfrm>
              <a:off x="6307867" y="2636611"/>
              <a:ext cx="3184160" cy="2715064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scene3d>
              <a:camera prst="isometricTopUp">
                <a:rot lat="18538529" lon="19134282" rev="3600000"/>
              </a:camera>
              <a:lightRig rig="threePt" dir="t">
                <a:rot lat="0" lon="0" rev="0"/>
              </a:lightRig>
            </a:scene3d>
            <a:sp3d extrusionH="44450">
              <a:extrusionClr>
                <a:srgbClr val="12E8FE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78" name="矩形 477"/>
            <p:cNvSpPr/>
            <p:nvPr/>
          </p:nvSpPr>
          <p:spPr>
            <a:xfrm>
              <a:off x="9226156" y="1899655"/>
              <a:ext cx="156905" cy="2715064"/>
            </a:xfrm>
            <a:prstGeom prst="rect">
              <a:avLst/>
            </a:prstGeom>
            <a:solidFill>
              <a:schemeClr val="bg1">
                <a:lumMod val="25000"/>
                <a:lumOff val="75000"/>
              </a:schemeClr>
            </a:solidFill>
            <a:ln>
              <a:noFill/>
            </a:ln>
            <a:scene3d>
              <a:camera prst="isometricTopUp">
                <a:rot lat="18538529" lon="19134282" rev="3600000"/>
              </a:camera>
              <a:lightRig rig="threePt" dir="t"/>
            </a:scene3d>
            <a:sp3d>
              <a:extrusionClr>
                <a:srgbClr val="6A6A6A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sz="1400" dirty="0">
                  <a:latin typeface="Microsoft YaHei" charset="-122"/>
                  <a:ea typeface="Microsoft YaHei" charset="-122"/>
                  <a:cs typeface="Microsoft YaHei" charset="-122"/>
                </a:rPr>
                <a:t>                                                   97</a:t>
              </a:r>
              <a:r>
                <a:rPr lang="en-US" altLang="zh-CN" sz="900" dirty="0">
                  <a:latin typeface="Microsoft YaHei" charset="-122"/>
                  <a:ea typeface="Microsoft YaHei" charset="-122"/>
                  <a:cs typeface="Microsoft YaHei" charset="-122"/>
                </a:rPr>
                <a:t>%</a:t>
              </a:r>
              <a:endParaRPr lang="zh-CN" altLang="en-US" sz="900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79" name="矩形 478"/>
            <p:cNvSpPr/>
            <p:nvPr/>
          </p:nvSpPr>
          <p:spPr>
            <a:xfrm>
              <a:off x="6539135" y="3185159"/>
              <a:ext cx="637736" cy="2715064"/>
            </a:xfrm>
            <a:prstGeom prst="rect">
              <a:avLst/>
            </a:prstGeom>
            <a:solidFill>
              <a:srgbClr val="018391"/>
            </a:solidFill>
            <a:ln>
              <a:noFill/>
            </a:ln>
            <a:scene3d>
              <a:camera prst="isometricTopUp">
                <a:rot lat="18538529" lon="19134282" rev="3600000"/>
              </a:camera>
              <a:lightRig rig="threePt" dir="t"/>
            </a:scene3d>
            <a:sp3d>
              <a:extrusionClr>
                <a:srgbClr val="6A6A6A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342900" indent="-342900" algn="ctr">
                <a:buFont typeface="Arial" panose="020B0604020202020204" pitchFamily="34" charset="0"/>
                <a:buChar char="•"/>
              </a:pPr>
              <a:r>
                <a:rPr lang="zh-CN" altLang="en-US" sz="2400" dirty="0">
                  <a:latin typeface="Microsoft YaHei" charset="-122"/>
                  <a:ea typeface="Microsoft YaHei" charset="-122"/>
                  <a:cs typeface="Microsoft YaHei" charset="-122"/>
                </a:rPr>
                <a:t>改变</a:t>
              </a:r>
            </a:p>
          </p:txBody>
        </p:sp>
        <p:sp>
          <p:nvSpPr>
            <p:cNvPr id="480" name="矩形 479"/>
            <p:cNvSpPr/>
            <p:nvPr/>
          </p:nvSpPr>
          <p:spPr>
            <a:xfrm>
              <a:off x="7063705" y="2908496"/>
              <a:ext cx="637736" cy="2715064"/>
            </a:xfrm>
            <a:prstGeom prst="rect">
              <a:avLst/>
            </a:prstGeom>
            <a:solidFill>
              <a:srgbClr val="E87071"/>
            </a:solidFill>
            <a:ln>
              <a:noFill/>
            </a:ln>
            <a:scene3d>
              <a:camera prst="isometricTopUp">
                <a:rot lat="18538529" lon="19134282" rev="3600000"/>
              </a:camera>
              <a:lightRig rig="threePt" dir="t"/>
            </a:scene3d>
            <a:sp3d>
              <a:extrusionClr>
                <a:srgbClr val="6A6A6A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zh-CN" altLang="en-US" sz="2400" dirty="0">
                  <a:latin typeface="Microsoft YaHei" charset="-122"/>
                  <a:ea typeface="Microsoft YaHei" charset="-122"/>
                  <a:cs typeface="Microsoft YaHei" charset="-122"/>
                </a:rPr>
                <a:t>颠覆</a:t>
              </a:r>
            </a:p>
          </p:txBody>
        </p:sp>
        <p:sp>
          <p:nvSpPr>
            <p:cNvPr id="481" name="矩形 480"/>
            <p:cNvSpPr/>
            <p:nvPr/>
          </p:nvSpPr>
          <p:spPr>
            <a:xfrm>
              <a:off x="6048486" y="3517790"/>
              <a:ext cx="635730" cy="927948"/>
            </a:xfrm>
            <a:prstGeom prst="rect">
              <a:avLst/>
            </a:prstGeom>
            <a:solidFill>
              <a:srgbClr val="066670"/>
            </a:solidFill>
            <a:ln>
              <a:noFill/>
            </a:ln>
            <a:effectLst>
              <a:outerShdw blurRad="114300" dist="673100" dir="7200000" algn="tl" rotWithShape="0">
                <a:prstClr val="black">
                  <a:alpha val="17000"/>
                </a:prstClr>
              </a:outerShdw>
            </a:effectLst>
            <a:scene3d>
              <a:camera prst="isometricTopUp">
                <a:rot lat="18538529" lon="19134282" rev="3600000"/>
              </a:camera>
              <a:lightRig rig="threePt" dir="t">
                <a:rot lat="0" lon="0" rev="1380000"/>
              </a:lightRig>
            </a:scene3d>
            <a:sp3d extrusionH="12700">
              <a:extrusionClr>
                <a:srgbClr val="08D4EA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2" name="矩形 481"/>
            <p:cNvSpPr/>
            <p:nvPr/>
          </p:nvSpPr>
          <p:spPr>
            <a:xfrm>
              <a:off x="6592703" y="3086824"/>
              <a:ext cx="635730" cy="927948"/>
            </a:xfrm>
            <a:prstGeom prst="rect">
              <a:avLst/>
            </a:prstGeom>
            <a:solidFill>
              <a:srgbClr val="E24C4C"/>
            </a:solidFill>
            <a:ln>
              <a:noFill/>
            </a:ln>
            <a:effectLst>
              <a:outerShdw blurRad="114300" dist="1054100" dir="7200000" algn="tl" rotWithShape="0">
                <a:prstClr val="black">
                  <a:alpha val="10000"/>
                </a:prstClr>
              </a:outerShdw>
            </a:effectLst>
            <a:scene3d>
              <a:camera prst="isometricTopUp">
                <a:rot lat="18538529" lon="19134282" rev="3600000"/>
              </a:camera>
              <a:lightRig rig="threePt" dir="t">
                <a:rot lat="0" lon="0" rev="1380000"/>
              </a:lightRig>
            </a:scene3d>
            <a:sp3d extrusionH="12700">
              <a:extrusionClr>
                <a:srgbClr val="EC8C8C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3" name="矩形 482"/>
            <p:cNvSpPr/>
            <p:nvPr/>
          </p:nvSpPr>
          <p:spPr>
            <a:xfrm>
              <a:off x="7814713" y="2589841"/>
              <a:ext cx="635730" cy="927948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  <a:effectLst>
              <a:outerShdw blurRad="114300" dist="1054100" dir="7200000" algn="tl" rotWithShape="0">
                <a:prstClr val="black">
                  <a:alpha val="10000"/>
                </a:prstClr>
              </a:outerShdw>
            </a:effectLst>
            <a:scene3d>
              <a:camera prst="isometricTopUp">
                <a:rot lat="18538529" lon="19134282" rev="3600000"/>
              </a:camera>
              <a:lightRig rig="threePt" dir="t">
                <a:rot lat="0" lon="0" rev="1380000"/>
              </a:lightRig>
            </a:scene3d>
            <a:sp3d extrusionH="12700">
              <a:extrusionClr>
                <a:srgbClr val="FFC979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4" name="矩形 483"/>
            <p:cNvSpPr/>
            <p:nvPr/>
          </p:nvSpPr>
          <p:spPr>
            <a:xfrm>
              <a:off x="8521792" y="2987795"/>
              <a:ext cx="635730" cy="927948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  <a:effectLst>
              <a:outerShdw blurRad="114300" dist="1054100" dir="7200000" algn="tl" rotWithShape="0">
                <a:prstClr val="black">
                  <a:alpha val="10000"/>
                </a:prstClr>
              </a:outerShdw>
            </a:effectLst>
            <a:scene3d>
              <a:camera prst="isometricTopUp">
                <a:rot lat="18538529" lon="19134282" rev="3600000"/>
              </a:camera>
              <a:lightRig rig="threePt" dir="t">
                <a:rot lat="0" lon="0" rev="1380000"/>
              </a:lightRig>
            </a:scene3d>
            <a:sp3d extrusionH="12700">
              <a:extrusionClr>
                <a:srgbClr val="FFC979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5" name="任意多边形 22"/>
            <p:cNvSpPr/>
            <p:nvPr/>
          </p:nvSpPr>
          <p:spPr>
            <a:xfrm rot="5400000">
              <a:off x="7269925" y="3768787"/>
              <a:ext cx="1523840" cy="117618"/>
            </a:xfrm>
            <a:custGeom>
              <a:avLst/>
              <a:gdLst>
                <a:gd name="connsiteX0" fmla="*/ 143379 w 2832587"/>
                <a:gd name="connsiteY0" fmla="*/ 188685 h 377372"/>
                <a:gd name="connsiteX1" fmla="*/ 196300 w 2832587"/>
                <a:gd name="connsiteY1" fmla="*/ 241606 h 377372"/>
                <a:gd name="connsiteX2" fmla="*/ 1623283 w 2832587"/>
                <a:gd name="connsiteY2" fmla="*/ 241606 h 377372"/>
                <a:gd name="connsiteX3" fmla="*/ 1676204 w 2832587"/>
                <a:gd name="connsiteY3" fmla="*/ 188685 h 377372"/>
                <a:gd name="connsiteX4" fmla="*/ 1623283 w 2832587"/>
                <a:gd name="connsiteY4" fmla="*/ 135764 h 377372"/>
                <a:gd name="connsiteX5" fmla="*/ 196300 w 2832587"/>
                <a:gd name="connsiteY5" fmla="*/ 135764 h 377372"/>
                <a:gd name="connsiteX6" fmla="*/ 143379 w 2832587"/>
                <a:gd name="connsiteY6" fmla="*/ 188685 h 377372"/>
                <a:gd name="connsiteX7" fmla="*/ 0 w 2832587"/>
                <a:gd name="connsiteY7" fmla="*/ 188686 h 377372"/>
                <a:gd name="connsiteX8" fmla="*/ 14828 w 2832587"/>
                <a:gd name="connsiteY8" fmla="*/ 115241 h 377372"/>
                <a:gd name="connsiteX9" fmla="*/ 188686 w 2832587"/>
                <a:gd name="connsiteY9" fmla="*/ 0 h 377372"/>
                <a:gd name="connsiteX10" fmla="*/ 2643901 w 2832587"/>
                <a:gd name="connsiteY10" fmla="*/ 0 h 377372"/>
                <a:gd name="connsiteX11" fmla="*/ 2832587 w 2832587"/>
                <a:gd name="connsiteY11" fmla="*/ 188686 h 377372"/>
                <a:gd name="connsiteX12" fmla="*/ 2832586 w 2832587"/>
                <a:gd name="connsiteY12" fmla="*/ 188686 h 377372"/>
                <a:gd name="connsiteX13" fmla="*/ 2643900 w 2832587"/>
                <a:gd name="connsiteY13" fmla="*/ 377372 h 377372"/>
                <a:gd name="connsiteX14" fmla="*/ 188686 w 2832587"/>
                <a:gd name="connsiteY14" fmla="*/ 377371 h 377372"/>
                <a:gd name="connsiteX15" fmla="*/ 14828 w 2832587"/>
                <a:gd name="connsiteY15" fmla="*/ 262130 h 377372"/>
                <a:gd name="connsiteX16" fmla="*/ 0 w 2832587"/>
                <a:gd name="connsiteY16" fmla="*/ 188686 h 377372"/>
                <a:gd name="connsiteX17" fmla="*/ 0 w 2832587"/>
                <a:gd name="connsiteY17" fmla="*/ 188685 h 377372"/>
                <a:gd name="connsiteX18" fmla="*/ 0 w 2832587"/>
                <a:gd name="connsiteY18" fmla="*/ 188686 h 37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2587" h="377372">
                  <a:moveTo>
                    <a:pt x="143379" y="188685"/>
                  </a:moveTo>
                  <a:cubicBezTo>
                    <a:pt x="143379" y="217912"/>
                    <a:pt x="167073" y="241606"/>
                    <a:pt x="196300" y="241606"/>
                  </a:cubicBezTo>
                  <a:lnTo>
                    <a:pt x="1623283" y="241606"/>
                  </a:lnTo>
                  <a:cubicBezTo>
                    <a:pt x="1652510" y="241606"/>
                    <a:pt x="1676204" y="217912"/>
                    <a:pt x="1676204" y="188685"/>
                  </a:cubicBezTo>
                  <a:cubicBezTo>
                    <a:pt x="1676204" y="159458"/>
                    <a:pt x="1652510" y="135764"/>
                    <a:pt x="1623283" y="135764"/>
                  </a:cubicBezTo>
                  <a:lnTo>
                    <a:pt x="196300" y="135764"/>
                  </a:lnTo>
                  <a:cubicBezTo>
                    <a:pt x="167073" y="135764"/>
                    <a:pt x="143379" y="159458"/>
                    <a:pt x="143379" y="188685"/>
                  </a:cubicBezTo>
                  <a:close/>
                  <a:moveTo>
                    <a:pt x="0" y="188686"/>
                  </a:moveTo>
                  <a:lnTo>
                    <a:pt x="14828" y="115241"/>
                  </a:lnTo>
                  <a:cubicBezTo>
                    <a:pt x="43472" y="47519"/>
                    <a:pt x="110530" y="0"/>
                    <a:pt x="188686" y="0"/>
                  </a:cubicBezTo>
                  <a:lnTo>
                    <a:pt x="2643901" y="0"/>
                  </a:lnTo>
                  <a:cubicBezTo>
                    <a:pt x="2748109" y="0"/>
                    <a:pt x="2832587" y="84478"/>
                    <a:pt x="2832587" y="188686"/>
                  </a:cubicBezTo>
                  <a:lnTo>
                    <a:pt x="2832586" y="188686"/>
                  </a:lnTo>
                  <a:cubicBezTo>
                    <a:pt x="2832586" y="292894"/>
                    <a:pt x="2748108" y="377372"/>
                    <a:pt x="2643900" y="377372"/>
                  </a:cubicBezTo>
                  <a:lnTo>
                    <a:pt x="188686" y="377371"/>
                  </a:lnTo>
                  <a:cubicBezTo>
                    <a:pt x="110530" y="377371"/>
                    <a:pt x="43472" y="329852"/>
                    <a:pt x="14828" y="262130"/>
                  </a:cubicBezTo>
                  <a:close/>
                  <a:moveTo>
                    <a:pt x="0" y="188686"/>
                  </a:moveTo>
                  <a:lnTo>
                    <a:pt x="0" y="188685"/>
                  </a:lnTo>
                  <a:lnTo>
                    <a:pt x="0" y="188686"/>
                  </a:ln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effectLst>
              <a:outerShdw blurRad="101600" dist="355600" dir="7200000" algn="l" rotWithShape="0">
                <a:prstClr val="black">
                  <a:alpha val="10000"/>
                </a:prstClr>
              </a:outerShdw>
            </a:effectLst>
            <a:scene3d>
              <a:camera prst="isometricTopUp">
                <a:rot lat="19946110" lon="2665944" rev="1993791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6" name="Freeform 48"/>
            <p:cNvSpPr>
              <a:spLocks noEditPoints="1"/>
            </p:cNvSpPr>
            <p:nvPr/>
          </p:nvSpPr>
          <p:spPr bwMode="auto">
            <a:xfrm>
              <a:off x="7956914" y="2851709"/>
              <a:ext cx="327002" cy="381161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scene3d>
              <a:camera prst="perspectiveContrastingLeftFacing" fov="7200000">
                <a:rot lat="1393739" lon="19325394" rev="18471279"/>
              </a:camera>
              <a:lightRig rig="threePt" dir="t"/>
            </a:scene3d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7" name="Freeform 48"/>
            <p:cNvSpPr>
              <a:spLocks noEditPoints="1"/>
            </p:cNvSpPr>
            <p:nvPr/>
          </p:nvSpPr>
          <p:spPr bwMode="auto">
            <a:xfrm>
              <a:off x="8655622" y="3255686"/>
              <a:ext cx="327002" cy="381161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scene3d>
              <a:camera prst="perspectiveContrastingLeftFacing" fov="7200000">
                <a:rot lat="1393739" lon="19325394" rev="18471279"/>
              </a:camera>
              <a:lightRig rig="threePt" dir="t"/>
            </a:scene3d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488" name="Group 8"/>
            <p:cNvGrpSpPr>
              <a:grpSpLocks noChangeAspect="1"/>
            </p:cNvGrpSpPr>
            <p:nvPr/>
          </p:nvGrpSpPr>
          <p:grpSpPr bwMode="auto">
            <a:xfrm>
              <a:off x="6779170" y="3387125"/>
              <a:ext cx="241232" cy="261329"/>
              <a:chOff x="4313" y="1262"/>
              <a:chExt cx="463" cy="468"/>
            </a:xfrm>
            <a:solidFill>
              <a:srgbClr val="FDFFFE"/>
            </a:solidFill>
            <a:scene3d>
              <a:camera prst="perspectiveContrastingLeftFacing" fov="7200000">
                <a:rot lat="2076111" lon="19992365" rev="18827702"/>
              </a:camera>
              <a:lightRig rig="threePt" dir="t"/>
            </a:scene3d>
          </p:grpSpPr>
          <p:sp>
            <p:nvSpPr>
              <p:cNvPr id="491" name="Rectangle 9"/>
              <p:cNvSpPr>
                <a:spLocks noChangeArrowheads="1"/>
              </p:cNvSpPr>
              <p:nvPr/>
            </p:nvSpPr>
            <p:spPr bwMode="auto">
              <a:xfrm>
                <a:off x="4603" y="1387"/>
                <a:ext cx="77" cy="34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2" name="Rectangle 10"/>
              <p:cNvSpPr>
                <a:spLocks noChangeArrowheads="1"/>
              </p:cNvSpPr>
              <p:nvPr/>
            </p:nvSpPr>
            <p:spPr bwMode="auto">
              <a:xfrm>
                <a:off x="4699" y="1349"/>
                <a:ext cx="77" cy="38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3" name="Rectangle 11"/>
              <p:cNvSpPr>
                <a:spLocks noChangeArrowheads="1"/>
              </p:cNvSpPr>
              <p:nvPr/>
            </p:nvSpPr>
            <p:spPr bwMode="auto">
              <a:xfrm>
                <a:off x="4515" y="1447"/>
                <a:ext cx="76" cy="2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4" name="Rectangle 12"/>
              <p:cNvSpPr>
                <a:spLocks noChangeArrowheads="1"/>
              </p:cNvSpPr>
              <p:nvPr/>
            </p:nvSpPr>
            <p:spPr bwMode="auto">
              <a:xfrm>
                <a:off x="4423" y="1486"/>
                <a:ext cx="80" cy="2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5" name="Rectangle 13"/>
              <p:cNvSpPr>
                <a:spLocks noChangeArrowheads="1"/>
              </p:cNvSpPr>
              <p:nvPr/>
            </p:nvSpPr>
            <p:spPr bwMode="auto">
              <a:xfrm>
                <a:off x="4335" y="1565"/>
                <a:ext cx="76" cy="16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6" name="Freeform 14"/>
              <p:cNvSpPr>
                <a:spLocks/>
              </p:cNvSpPr>
              <p:nvPr/>
            </p:nvSpPr>
            <p:spPr bwMode="auto">
              <a:xfrm>
                <a:off x="4313" y="1277"/>
                <a:ext cx="298" cy="247"/>
              </a:xfrm>
              <a:custGeom>
                <a:avLst/>
                <a:gdLst>
                  <a:gd name="T0" fmla="*/ 0 w 298"/>
                  <a:gd name="T1" fmla="*/ 240 h 247"/>
                  <a:gd name="T2" fmla="*/ 290 w 298"/>
                  <a:gd name="T3" fmla="*/ 0 h 247"/>
                  <a:gd name="T4" fmla="*/ 298 w 298"/>
                  <a:gd name="T5" fmla="*/ 7 h 247"/>
                  <a:gd name="T6" fmla="*/ 7 w 298"/>
                  <a:gd name="T7" fmla="*/ 247 h 247"/>
                  <a:gd name="T8" fmla="*/ 0 w 298"/>
                  <a:gd name="T9" fmla="*/ 240 h 247"/>
                  <a:gd name="T10" fmla="*/ 0 w 298"/>
                  <a:gd name="T11" fmla="*/ 24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247">
                    <a:moveTo>
                      <a:pt x="0" y="240"/>
                    </a:moveTo>
                    <a:lnTo>
                      <a:pt x="290" y="0"/>
                    </a:lnTo>
                    <a:lnTo>
                      <a:pt x="298" y="7"/>
                    </a:lnTo>
                    <a:lnTo>
                      <a:pt x="7" y="247"/>
                    </a:lnTo>
                    <a:lnTo>
                      <a:pt x="0" y="240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97" name="Freeform 15"/>
              <p:cNvSpPr>
                <a:spLocks/>
              </p:cNvSpPr>
              <p:nvPr/>
            </p:nvSpPr>
            <p:spPr bwMode="auto">
              <a:xfrm>
                <a:off x="4567" y="1262"/>
                <a:ext cx="65" cy="58"/>
              </a:xfrm>
              <a:custGeom>
                <a:avLst/>
                <a:gdLst>
                  <a:gd name="T0" fmla="*/ 0 w 65"/>
                  <a:gd name="T1" fmla="*/ 3 h 58"/>
                  <a:gd name="T2" fmla="*/ 65 w 65"/>
                  <a:gd name="T3" fmla="*/ 0 h 58"/>
                  <a:gd name="T4" fmla="*/ 36 w 65"/>
                  <a:gd name="T5" fmla="*/ 58 h 58"/>
                  <a:gd name="T6" fmla="*/ 0 w 65"/>
                  <a:gd name="T7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58">
                    <a:moveTo>
                      <a:pt x="0" y="3"/>
                    </a:moveTo>
                    <a:lnTo>
                      <a:pt x="65" y="0"/>
                    </a:lnTo>
                    <a:lnTo>
                      <a:pt x="36" y="58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89" name="Freeform 28"/>
            <p:cNvSpPr>
              <a:spLocks noEditPoints="1"/>
            </p:cNvSpPr>
            <p:nvPr/>
          </p:nvSpPr>
          <p:spPr bwMode="auto">
            <a:xfrm>
              <a:off x="6228967" y="3825577"/>
              <a:ext cx="301976" cy="262154"/>
            </a:xfrm>
            <a:custGeom>
              <a:avLst/>
              <a:gdLst>
                <a:gd name="T0" fmla="*/ 114 w 200"/>
                <a:gd name="T1" fmla="*/ 17 h 161"/>
                <a:gd name="T2" fmla="*/ 18 w 200"/>
                <a:gd name="T3" fmla="*/ 50 h 161"/>
                <a:gd name="T4" fmla="*/ 51 w 200"/>
                <a:gd name="T5" fmla="*/ 146 h 161"/>
                <a:gd name="T6" fmla="*/ 138 w 200"/>
                <a:gd name="T7" fmla="*/ 127 h 161"/>
                <a:gd name="T8" fmla="*/ 186 w 200"/>
                <a:gd name="T9" fmla="*/ 150 h 161"/>
                <a:gd name="T10" fmla="*/ 200 w 200"/>
                <a:gd name="T11" fmla="*/ 122 h 161"/>
                <a:gd name="T12" fmla="*/ 152 w 200"/>
                <a:gd name="T13" fmla="*/ 98 h 161"/>
                <a:gd name="T14" fmla="*/ 114 w 200"/>
                <a:gd name="T15" fmla="*/ 17 h 161"/>
                <a:gd name="T16" fmla="*/ 127 w 200"/>
                <a:gd name="T17" fmla="*/ 103 h 161"/>
                <a:gd name="T18" fmla="*/ 61 w 200"/>
                <a:gd name="T19" fmla="*/ 126 h 161"/>
                <a:gd name="T20" fmla="*/ 38 w 200"/>
                <a:gd name="T21" fmla="*/ 60 h 161"/>
                <a:gd name="T22" fmla="*/ 104 w 200"/>
                <a:gd name="T23" fmla="*/ 37 h 161"/>
                <a:gd name="T24" fmla="*/ 127 w 200"/>
                <a:gd name="T25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61">
                  <a:moveTo>
                    <a:pt x="114" y="17"/>
                  </a:moveTo>
                  <a:cubicBezTo>
                    <a:pt x="78" y="0"/>
                    <a:pt x="35" y="15"/>
                    <a:pt x="18" y="50"/>
                  </a:cubicBezTo>
                  <a:cubicBezTo>
                    <a:pt x="0" y="86"/>
                    <a:pt x="15" y="129"/>
                    <a:pt x="51" y="146"/>
                  </a:cubicBezTo>
                  <a:cubicBezTo>
                    <a:pt x="81" y="161"/>
                    <a:pt x="118" y="152"/>
                    <a:pt x="138" y="127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60" y="66"/>
                    <a:pt x="145" y="32"/>
                    <a:pt x="114" y="17"/>
                  </a:cubicBezTo>
                  <a:close/>
                  <a:moveTo>
                    <a:pt x="127" y="103"/>
                  </a:moveTo>
                  <a:cubicBezTo>
                    <a:pt x="115" y="128"/>
                    <a:pt x="85" y="138"/>
                    <a:pt x="61" y="126"/>
                  </a:cubicBezTo>
                  <a:cubicBezTo>
                    <a:pt x="36" y="114"/>
                    <a:pt x="26" y="84"/>
                    <a:pt x="38" y="60"/>
                  </a:cubicBezTo>
                  <a:cubicBezTo>
                    <a:pt x="50" y="35"/>
                    <a:pt x="80" y="25"/>
                    <a:pt x="104" y="37"/>
                  </a:cubicBezTo>
                  <a:cubicBezTo>
                    <a:pt x="129" y="49"/>
                    <a:pt x="139" y="79"/>
                    <a:pt x="127" y="103"/>
                  </a:cubicBez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scene3d>
              <a:camera prst="isometricOffAxis1Top">
                <a:rot lat="2076000" lon="19980000" rev="18828000"/>
              </a:camera>
              <a:lightRig rig="threePt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90" name="矩形 489"/>
            <p:cNvSpPr/>
            <p:nvPr/>
          </p:nvSpPr>
          <p:spPr>
            <a:xfrm>
              <a:off x="9819965" y="3434706"/>
              <a:ext cx="88569" cy="3335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isometricTopUp">
                <a:rot lat="18538529" lon="19134282" rev="3600000"/>
              </a:camera>
              <a:lightRig rig="threePt" dir="t"/>
            </a:scene3d>
            <a:sp3d>
              <a:extrusionClr>
                <a:srgbClr val="6A6A6A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500" name="组合 50"/>
            <p:cNvGrpSpPr/>
            <p:nvPr/>
          </p:nvGrpSpPr>
          <p:grpSpPr>
            <a:xfrm flipV="1">
              <a:off x="9301320" y="5024579"/>
              <a:ext cx="77824" cy="512239"/>
              <a:chOff x="9553066" y="1851576"/>
              <a:chExt cx="96268" cy="591226"/>
            </a:xfrm>
          </p:grpSpPr>
          <p:sp>
            <p:nvSpPr>
              <p:cNvPr id="501" name="椭圆 500"/>
              <p:cNvSpPr/>
              <p:nvPr/>
            </p:nvSpPr>
            <p:spPr>
              <a:xfrm>
                <a:off x="9553066" y="2346534"/>
                <a:ext cx="96268" cy="962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cxnSp>
            <p:nvCxnSpPr>
              <p:cNvPr id="502" name="直接连接符 52"/>
              <p:cNvCxnSpPr>
                <a:stCxn id="525" idx="0"/>
              </p:cNvCxnSpPr>
              <p:nvPr/>
            </p:nvCxnSpPr>
            <p:spPr>
              <a:xfrm flipV="1">
                <a:off x="9601200" y="1851576"/>
                <a:ext cx="0" cy="49495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7" name="组合 99"/>
            <p:cNvGrpSpPr/>
            <p:nvPr/>
          </p:nvGrpSpPr>
          <p:grpSpPr>
            <a:xfrm>
              <a:off x="10006342" y="2923795"/>
              <a:ext cx="77824" cy="512239"/>
              <a:chOff x="9553066" y="1851576"/>
              <a:chExt cx="96268" cy="591226"/>
            </a:xfrm>
          </p:grpSpPr>
          <p:sp>
            <p:nvSpPr>
              <p:cNvPr id="528" name="椭圆 527"/>
              <p:cNvSpPr/>
              <p:nvPr/>
            </p:nvSpPr>
            <p:spPr>
              <a:xfrm>
                <a:off x="9553066" y="2346534"/>
                <a:ext cx="96268" cy="962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cxnSp>
            <p:nvCxnSpPr>
              <p:cNvPr id="529" name="直接连接符 101"/>
              <p:cNvCxnSpPr/>
              <p:nvPr/>
            </p:nvCxnSpPr>
            <p:spPr>
              <a:xfrm flipV="1">
                <a:off x="9601200" y="1851576"/>
                <a:ext cx="0" cy="49495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0" name="组合 102"/>
            <p:cNvGrpSpPr/>
            <p:nvPr/>
          </p:nvGrpSpPr>
          <p:grpSpPr>
            <a:xfrm>
              <a:off x="6103265" y="3254249"/>
              <a:ext cx="77824" cy="512239"/>
              <a:chOff x="9553066" y="1851576"/>
              <a:chExt cx="96268" cy="591226"/>
            </a:xfrm>
          </p:grpSpPr>
          <p:sp>
            <p:nvSpPr>
              <p:cNvPr id="531" name="椭圆 530"/>
              <p:cNvSpPr/>
              <p:nvPr/>
            </p:nvSpPr>
            <p:spPr>
              <a:xfrm>
                <a:off x="9553066" y="2346534"/>
                <a:ext cx="96268" cy="962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cxnSp>
            <p:nvCxnSpPr>
              <p:cNvPr id="532" name="直接连接符 104"/>
              <p:cNvCxnSpPr/>
              <p:nvPr/>
            </p:nvCxnSpPr>
            <p:spPr>
              <a:xfrm flipV="1">
                <a:off x="9601200" y="1851576"/>
                <a:ext cx="0" cy="49495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3" name="Group 17"/>
            <p:cNvGrpSpPr>
              <a:grpSpLocks noChangeAspect="1"/>
            </p:cNvGrpSpPr>
            <p:nvPr/>
          </p:nvGrpSpPr>
          <p:grpSpPr bwMode="auto">
            <a:xfrm>
              <a:off x="9224969" y="5594110"/>
              <a:ext cx="209788" cy="366424"/>
              <a:chOff x="5433" y="2944"/>
              <a:chExt cx="424" cy="691"/>
            </a:xfrm>
            <a:solidFill>
              <a:schemeClr val="bg1">
                <a:lumMod val="65000"/>
              </a:schemeClr>
            </a:solidFill>
          </p:grpSpPr>
          <p:sp>
            <p:nvSpPr>
              <p:cNvPr id="534" name="Freeform 18"/>
              <p:cNvSpPr>
                <a:spLocks/>
              </p:cNvSpPr>
              <p:nvPr/>
            </p:nvSpPr>
            <p:spPr bwMode="auto">
              <a:xfrm>
                <a:off x="5807" y="2944"/>
                <a:ext cx="19" cy="0"/>
              </a:xfrm>
              <a:custGeom>
                <a:avLst/>
                <a:gdLst>
                  <a:gd name="T0" fmla="*/ 0 w 19"/>
                  <a:gd name="T1" fmla="*/ 19 w 19"/>
                  <a:gd name="T2" fmla="*/ 0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9">
                    <a:moveTo>
                      <a:pt x="0" y="0"/>
                    </a:move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535" name="Line 19"/>
              <p:cNvSpPr>
                <a:spLocks noChangeShapeType="1"/>
              </p:cNvSpPr>
              <p:nvPr/>
            </p:nvSpPr>
            <p:spPr bwMode="auto">
              <a:xfrm>
                <a:off x="5807" y="2944"/>
                <a:ext cx="19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536" name="Freeform 20"/>
              <p:cNvSpPr>
                <a:spLocks noEditPoints="1"/>
              </p:cNvSpPr>
              <p:nvPr/>
            </p:nvSpPr>
            <p:spPr bwMode="auto">
              <a:xfrm>
                <a:off x="5433" y="2944"/>
                <a:ext cx="424" cy="691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538" name="文本框 537"/>
            <p:cNvSpPr txBox="1"/>
            <p:nvPr/>
          </p:nvSpPr>
          <p:spPr>
            <a:xfrm>
              <a:off x="4786084" y="2632587"/>
              <a:ext cx="11925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>
                  <a:latin typeface="Microsoft YaHei" charset="-122"/>
                  <a:ea typeface="Microsoft YaHei" charset="-122"/>
                  <a:cs typeface="Microsoft YaHei" charset="-122"/>
                </a:rPr>
                <a:t>手机不仅仅只有通话</a:t>
              </a:r>
              <a:endParaRPr lang="zh-CN" altLang="en-US" sz="1400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44" name="文本框 543"/>
            <p:cNvSpPr txBox="1"/>
            <p:nvPr/>
          </p:nvSpPr>
          <p:spPr>
            <a:xfrm>
              <a:off x="10257031" y="2517375"/>
              <a:ext cx="15546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Microsoft YaHei" charset="-122"/>
                  <a:ea typeface="Microsoft YaHei" charset="-122"/>
                  <a:cs typeface="Microsoft YaHei" charset="-122"/>
                </a:rPr>
                <a:t>苹果颠覆了诺基亚等传统手机</a:t>
              </a:r>
            </a:p>
          </p:txBody>
        </p:sp>
        <p:sp>
          <p:nvSpPr>
            <p:cNvPr id="547" name="文本框 546"/>
            <p:cNvSpPr txBox="1"/>
            <p:nvPr/>
          </p:nvSpPr>
          <p:spPr>
            <a:xfrm>
              <a:off x="9556301" y="5234573"/>
              <a:ext cx="15546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Microsoft YaHei" charset="-122"/>
                  <a:ea typeface="Microsoft YaHei" charset="-122"/>
                  <a:cs typeface="Microsoft YaHei" charset="-122"/>
                </a:rPr>
                <a:t>APP</a:t>
              </a:r>
              <a:r>
                <a:rPr lang="zh-CN" altLang="en-US" sz="1400" dirty="0">
                  <a:latin typeface="Microsoft YaHei" charset="-122"/>
                  <a:ea typeface="Microsoft YaHei" charset="-122"/>
                  <a:cs typeface="Microsoft YaHei" charset="-122"/>
                </a:rPr>
                <a:t>推动移动互联网突飞猛进</a:t>
              </a:r>
            </a:p>
          </p:txBody>
        </p:sp>
        <p:grpSp>
          <p:nvGrpSpPr>
            <p:cNvPr id="549" name="组 548"/>
            <p:cNvGrpSpPr/>
            <p:nvPr/>
          </p:nvGrpSpPr>
          <p:grpSpPr>
            <a:xfrm>
              <a:off x="9869083" y="2476738"/>
              <a:ext cx="356417" cy="375007"/>
              <a:chOff x="3172229" y="3949423"/>
              <a:chExt cx="605154" cy="716230"/>
            </a:xfrm>
          </p:grpSpPr>
          <p:sp>
            <p:nvSpPr>
              <p:cNvPr id="550" name="Freeform 9"/>
              <p:cNvSpPr>
                <a:spLocks/>
              </p:cNvSpPr>
              <p:nvPr/>
            </p:nvSpPr>
            <p:spPr bwMode="auto">
              <a:xfrm>
                <a:off x="3172229" y="4370650"/>
                <a:ext cx="605154" cy="32458"/>
              </a:xfrm>
              <a:custGeom>
                <a:avLst/>
                <a:gdLst>
                  <a:gd name="T0" fmla="*/ 346 w 355"/>
                  <a:gd name="T1" fmla="*/ 0 h 19"/>
                  <a:gd name="T2" fmla="*/ 9 w 355"/>
                  <a:gd name="T3" fmla="*/ 0 h 19"/>
                  <a:gd name="T4" fmla="*/ 3 w 355"/>
                  <a:gd name="T5" fmla="*/ 3 h 19"/>
                  <a:gd name="T6" fmla="*/ 0 w 355"/>
                  <a:gd name="T7" fmla="*/ 10 h 19"/>
                  <a:gd name="T8" fmla="*/ 9 w 355"/>
                  <a:gd name="T9" fmla="*/ 19 h 19"/>
                  <a:gd name="T10" fmla="*/ 346 w 355"/>
                  <a:gd name="T11" fmla="*/ 19 h 19"/>
                  <a:gd name="T12" fmla="*/ 355 w 355"/>
                  <a:gd name="T13" fmla="*/ 10 h 19"/>
                  <a:gd name="T14" fmla="*/ 346 w 355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19">
                    <a:moveTo>
                      <a:pt x="34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346" y="19"/>
                      <a:pt x="346" y="19"/>
                      <a:pt x="346" y="19"/>
                    </a:cubicBezTo>
                    <a:cubicBezTo>
                      <a:pt x="351" y="19"/>
                      <a:pt x="355" y="15"/>
                      <a:pt x="355" y="10"/>
                    </a:cubicBezTo>
                    <a:cubicBezTo>
                      <a:pt x="355" y="5"/>
                      <a:pt x="351" y="0"/>
                      <a:pt x="34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Rectangle 10"/>
              <p:cNvSpPr>
                <a:spLocks noChangeArrowheads="1"/>
              </p:cNvSpPr>
              <p:nvPr/>
            </p:nvSpPr>
            <p:spPr bwMode="auto">
              <a:xfrm>
                <a:off x="3642503" y="4423303"/>
                <a:ext cx="54817" cy="242350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1"/>
              <p:cNvSpPr>
                <a:spLocks/>
              </p:cNvSpPr>
              <p:nvPr/>
            </p:nvSpPr>
            <p:spPr bwMode="auto">
              <a:xfrm>
                <a:off x="3282584" y="4063385"/>
                <a:ext cx="383721" cy="147141"/>
              </a:xfrm>
              <a:custGeom>
                <a:avLst/>
                <a:gdLst>
                  <a:gd name="T0" fmla="*/ 258 w 532"/>
                  <a:gd name="T1" fmla="*/ 204 h 204"/>
                  <a:gd name="T2" fmla="*/ 532 w 532"/>
                  <a:gd name="T3" fmla="*/ 55 h 204"/>
                  <a:gd name="T4" fmla="*/ 532 w 532"/>
                  <a:gd name="T5" fmla="*/ 0 h 204"/>
                  <a:gd name="T6" fmla="*/ 258 w 532"/>
                  <a:gd name="T7" fmla="*/ 147 h 204"/>
                  <a:gd name="T8" fmla="*/ 156 w 532"/>
                  <a:gd name="T9" fmla="*/ 71 h 204"/>
                  <a:gd name="T10" fmla="*/ 0 w 532"/>
                  <a:gd name="T11" fmla="*/ 149 h 204"/>
                  <a:gd name="T12" fmla="*/ 0 w 532"/>
                  <a:gd name="T13" fmla="*/ 204 h 204"/>
                  <a:gd name="T14" fmla="*/ 156 w 532"/>
                  <a:gd name="T15" fmla="*/ 126 h 204"/>
                  <a:gd name="T16" fmla="*/ 258 w 532"/>
                  <a:gd name="T1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2" h="204">
                    <a:moveTo>
                      <a:pt x="258" y="204"/>
                    </a:moveTo>
                    <a:lnTo>
                      <a:pt x="532" y="55"/>
                    </a:lnTo>
                    <a:lnTo>
                      <a:pt x="532" y="0"/>
                    </a:lnTo>
                    <a:lnTo>
                      <a:pt x="258" y="147"/>
                    </a:lnTo>
                    <a:lnTo>
                      <a:pt x="156" y="71"/>
                    </a:lnTo>
                    <a:lnTo>
                      <a:pt x="0" y="149"/>
                    </a:lnTo>
                    <a:lnTo>
                      <a:pt x="0" y="204"/>
                    </a:lnTo>
                    <a:lnTo>
                      <a:pt x="156" y="126"/>
                    </a:lnTo>
                    <a:lnTo>
                      <a:pt x="258" y="204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Rectangle 12"/>
              <p:cNvSpPr>
                <a:spLocks noChangeArrowheads="1"/>
              </p:cNvSpPr>
              <p:nvPr/>
            </p:nvSpPr>
            <p:spPr bwMode="auto">
              <a:xfrm>
                <a:off x="3247242" y="4421861"/>
                <a:ext cx="56260" cy="240186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13"/>
              <p:cNvSpPr>
                <a:spLocks noEditPoints="1"/>
              </p:cNvSpPr>
              <p:nvPr/>
            </p:nvSpPr>
            <p:spPr bwMode="auto">
              <a:xfrm>
                <a:off x="3182326" y="3949423"/>
                <a:ext cx="577745" cy="400310"/>
              </a:xfrm>
              <a:custGeom>
                <a:avLst/>
                <a:gdLst>
                  <a:gd name="T0" fmla="*/ 20 w 339"/>
                  <a:gd name="T1" fmla="*/ 235 h 235"/>
                  <a:gd name="T2" fmla="*/ 318 w 339"/>
                  <a:gd name="T3" fmla="*/ 235 h 235"/>
                  <a:gd name="T4" fmla="*/ 339 w 339"/>
                  <a:gd name="T5" fmla="*/ 215 h 235"/>
                  <a:gd name="T6" fmla="*/ 339 w 339"/>
                  <a:gd name="T7" fmla="*/ 20 h 235"/>
                  <a:gd name="T8" fmla="*/ 318 w 339"/>
                  <a:gd name="T9" fmla="*/ 0 h 235"/>
                  <a:gd name="T10" fmla="*/ 20 w 339"/>
                  <a:gd name="T11" fmla="*/ 0 h 235"/>
                  <a:gd name="T12" fmla="*/ 0 w 339"/>
                  <a:gd name="T13" fmla="*/ 20 h 235"/>
                  <a:gd name="T14" fmla="*/ 0 w 339"/>
                  <a:gd name="T15" fmla="*/ 215 h 235"/>
                  <a:gd name="T16" fmla="*/ 20 w 339"/>
                  <a:gd name="T17" fmla="*/ 235 h 235"/>
                  <a:gd name="T18" fmla="*/ 17 w 339"/>
                  <a:gd name="T19" fmla="*/ 32 h 235"/>
                  <a:gd name="T20" fmla="*/ 36 w 339"/>
                  <a:gd name="T21" fmla="*/ 14 h 235"/>
                  <a:gd name="T22" fmla="*/ 303 w 339"/>
                  <a:gd name="T23" fmla="*/ 14 h 235"/>
                  <a:gd name="T24" fmla="*/ 321 w 339"/>
                  <a:gd name="T25" fmla="*/ 32 h 235"/>
                  <a:gd name="T26" fmla="*/ 321 w 339"/>
                  <a:gd name="T27" fmla="*/ 200 h 235"/>
                  <a:gd name="T28" fmla="*/ 303 w 339"/>
                  <a:gd name="T29" fmla="*/ 217 h 235"/>
                  <a:gd name="T30" fmla="*/ 36 w 339"/>
                  <a:gd name="T31" fmla="*/ 217 h 235"/>
                  <a:gd name="T32" fmla="*/ 17 w 339"/>
                  <a:gd name="T33" fmla="*/ 200 h 235"/>
                  <a:gd name="T34" fmla="*/ 17 w 339"/>
                  <a:gd name="T35" fmla="*/ 3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9" h="235">
                    <a:moveTo>
                      <a:pt x="20" y="235"/>
                    </a:moveTo>
                    <a:cubicBezTo>
                      <a:pt x="318" y="235"/>
                      <a:pt x="318" y="235"/>
                      <a:pt x="318" y="235"/>
                    </a:cubicBezTo>
                    <a:cubicBezTo>
                      <a:pt x="330" y="235"/>
                      <a:pt x="339" y="226"/>
                      <a:pt x="339" y="215"/>
                    </a:cubicBezTo>
                    <a:cubicBezTo>
                      <a:pt x="339" y="20"/>
                      <a:pt x="339" y="20"/>
                      <a:pt x="339" y="20"/>
                    </a:cubicBezTo>
                    <a:cubicBezTo>
                      <a:pt x="339" y="9"/>
                      <a:pt x="330" y="0"/>
                      <a:pt x="31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6"/>
                      <a:pt x="9" y="235"/>
                      <a:pt x="20" y="235"/>
                    </a:cubicBezTo>
                    <a:close/>
                    <a:moveTo>
                      <a:pt x="17" y="32"/>
                    </a:moveTo>
                    <a:cubicBezTo>
                      <a:pt x="17" y="22"/>
                      <a:pt x="26" y="14"/>
                      <a:pt x="36" y="14"/>
                    </a:cubicBezTo>
                    <a:cubicBezTo>
                      <a:pt x="303" y="14"/>
                      <a:pt x="303" y="14"/>
                      <a:pt x="303" y="14"/>
                    </a:cubicBezTo>
                    <a:cubicBezTo>
                      <a:pt x="313" y="14"/>
                      <a:pt x="321" y="22"/>
                      <a:pt x="321" y="32"/>
                    </a:cubicBezTo>
                    <a:cubicBezTo>
                      <a:pt x="321" y="200"/>
                      <a:pt x="321" y="200"/>
                      <a:pt x="321" y="200"/>
                    </a:cubicBezTo>
                    <a:cubicBezTo>
                      <a:pt x="321" y="210"/>
                      <a:pt x="313" y="217"/>
                      <a:pt x="303" y="217"/>
                    </a:cubicBezTo>
                    <a:cubicBezTo>
                      <a:pt x="36" y="217"/>
                      <a:pt x="36" y="217"/>
                      <a:pt x="36" y="217"/>
                    </a:cubicBezTo>
                    <a:cubicBezTo>
                      <a:pt x="26" y="217"/>
                      <a:pt x="17" y="210"/>
                      <a:pt x="17" y="200"/>
                    </a:cubicBezTo>
                    <a:lnTo>
                      <a:pt x="17" y="32"/>
                    </a:lnTo>
                    <a:close/>
                  </a:path>
                </a:pathLst>
              </a:custGeom>
              <a:solidFill>
                <a:srgbClr val="33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5" name="组 554"/>
            <p:cNvGrpSpPr/>
            <p:nvPr/>
          </p:nvGrpSpPr>
          <p:grpSpPr>
            <a:xfrm>
              <a:off x="5923620" y="2713647"/>
              <a:ext cx="331528" cy="428887"/>
              <a:chOff x="7471054" y="3963127"/>
              <a:chExt cx="406081" cy="675118"/>
            </a:xfrm>
          </p:grpSpPr>
          <p:sp>
            <p:nvSpPr>
              <p:cNvPr id="556" name="Oval 39"/>
              <p:cNvSpPr>
                <a:spLocks noChangeArrowheads="1"/>
              </p:cNvSpPr>
              <p:nvPr/>
            </p:nvSpPr>
            <p:spPr bwMode="auto">
              <a:xfrm>
                <a:off x="7628293" y="3963127"/>
                <a:ext cx="231531" cy="26903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40"/>
              <p:cNvSpPr>
                <a:spLocks/>
              </p:cNvSpPr>
              <p:nvPr/>
            </p:nvSpPr>
            <p:spPr bwMode="auto">
              <a:xfrm>
                <a:off x="7600884" y="4170856"/>
                <a:ext cx="43998" cy="87275"/>
              </a:xfrm>
              <a:custGeom>
                <a:avLst/>
                <a:gdLst>
                  <a:gd name="T0" fmla="*/ 1 w 26"/>
                  <a:gd name="T1" fmla="*/ 11 h 51"/>
                  <a:gd name="T2" fmla="*/ 8 w 26"/>
                  <a:gd name="T3" fmla="*/ 43 h 51"/>
                  <a:gd name="T4" fmla="*/ 16 w 26"/>
                  <a:gd name="T5" fmla="*/ 51 h 51"/>
                  <a:gd name="T6" fmla="*/ 18 w 26"/>
                  <a:gd name="T7" fmla="*/ 50 h 51"/>
                  <a:gd name="T8" fmla="*/ 25 w 26"/>
                  <a:gd name="T9" fmla="*/ 40 h 51"/>
                  <a:gd name="T10" fmla="*/ 18 w 26"/>
                  <a:gd name="T11" fmla="*/ 7 h 51"/>
                  <a:gd name="T12" fmla="*/ 9 w 26"/>
                  <a:gd name="T13" fmla="*/ 0 h 51"/>
                  <a:gd name="T14" fmla="*/ 8 w 26"/>
                  <a:gd name="T15" fmla="*/ 0 h 51"/>
                  <a:gd name="T16" fmla="*/ 1 w 26"/>
                  <a:gd name="T17" fmla="*/ 1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51">
                    <a:moveTo>
                      <a:pt x="1" y="11"/>
                    </a:moveTo>
                    <a:cubicBezTo>
                      <a:pt x="8" y="43"/>
                      <a:pt x="8" y="43"/>
                      <a:pt x="8" y="43"/>
                    </a:cubicBezTo>
                    <a:cubicBezTo>
                      <a:pt x="8" y="48"/>
                      <a:pt x="12" y="51"/>
                      <a:pt x="16" y="51"/>
                    </a:cubicBezTo>
                    <a:cubicBezTo>
                      <a:pt x="17" y="51"/>
                      <a:pt x="17" y="51"/>
                      <a:pt x="18" y="50"/>
                    </a:cubicBezTo>
                    <a:cubicBezTo>
                      <a:pt x="23" y="49"/>
                      <a:pt x="26" y="45"/>
                      <a:pt x="25" y="40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4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3" y="1"/>
                      <a:pt x="0" y="6"/>
                      <a:pt x="1" y="11"/>
                    </a:cubicBezTo>
                    <a:close/>
                  </a:path>
                </a:pathLst>
              </a:custGeom>
              <a:solidFill>
                <a:srgbClr val="33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Freeform 41"/>
              <p:cNvSpPr>
                <a:spLocks/>
              </p:cNvSpPr>
              <p:nvPr/>
            </p:nvSpPr>
            <p:spPr bwMode="auto">
              <a:xfrm>
                <a:off x="7582131" y="4239377"/>
                <a:ext cx="295004" cy="398868"/>
              </a:xfrm>
              <a:custGeom>
                <a:avLst/>
                <a:gdLst>
                  <a:gd name="T0" fmla="*/ 86 w 173"/>
                  <a:gd name="T1" fmla="*/ 4 h 234"/>
                  <a:gd name="T2" fmla="*/ 69 w 173"/>
                  <a:gd name="T3" fmla="*/ 119 h 234"/>
                  <a:gd name="T4" fmla="*/ 18 w 173"/>
                  <a:gd name="T5" fmla="*/ 151 h 234"/>
                  <a:gd name="T6" fmla="*/ 18 w 173"/>
                  <a:gd name="T7" fmla="*/ 104 h 234"/>
                  <a:gd name="T8" fmla="*/ 86 w 173"/>
                  <a:gd name="T9" fmla="*/ 4 h 234"/>
                  <a:gd name="T10" fmla="*/ 0 w 173"/>
                  <a:gd name="T11" fmla="*/ 119 h 234"/>
                  <a:gd name="T12" fmla="*/ 0 w 173"/>
                  <a:gd name="T13" fmla="*/ 184 h 234"/>
                  <a:gd name="T14" fmla="*/ 86 w 173"/>
                  <a:gd name="T15" fmla="*/ 234 h 234"/>
                  <a:gd name="T16" fmla="*/ 173 w 173"/>
                  <a:gd name="T17" fmla="*/ 200 h 234"/>
                  <a:gd name="T18" fmla="*/ 173 w 173"/>
                  <a:gd name="T19" fmla="*/ 60 h 234"/>
                  <a:gd name="T20" fmla="*/ 86 w 173"/>
                  <a:gd name="T21" fmla="*/ 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234">
                    <a:moveTo>
                      <a:pt x="86" y="4"/>
                    </a:moveTo>
                    <a:cubicBezTo>
                      <a:pt x="69" y="119"/>
                      <a:pt x="69" y="119"/>
                      <a:pt x="69" y="119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19" y="4"/>
                      <a:pt x="0" y="119"/>
                      <a:pt x="0" y="119"/>
                    </a:cubicBezTo>
                    <a:cubicBezTo>
                      <a:pt x="0" y="119"/>
                      <a:pt x="0" y="156"/>
                      <a:pt x="0" y="184"/>
                    </a:cubicBezTo>
                    <a:cubicBezTo>
                      <a:pt x="0" y="212"/>
                      <a:pt x="9" y="234"/>
                      <a:pt x="86" y="234"/>
                    </a:cubicBezTo>
                    <a:cubicBezTo>
                      <a:pt x="163" y="234"/>
                      <a:pt x="173" y="200"/>
                      <a:pt x="173" y="200"/>
                    </a:cubicBezTo>
                    <a:cubicBezTo>
                      <a:pt x="173" y="200"/>
                      <a:pt x="173" y="120"/>
                      <a:pt x="173" y="60"/>
                    </a:cubicBezTo>
                    <a:cubicBezTo>
                      <a:pt x="173" y="0"/>
                      <a:pt x="86" y="4"/>
                      <a:pt x="86" y="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42"/>
              <p:cNvSpPr>
                <a:spLocks/>
              </p:cNvSpPr>
              <p:nvPr/>
            </p:nvSpPr>
            <p:spPr bwMode="auto">
              <a:xfrm>
                <a:off x="7471054" y="4014338"/>
                <a:ext cx="129830" cy="250284"/>
              </a:xfrm>
              <a:custGeom>
                <a:avLst/>
                <a:gdLst>
                  <a:gd name="T0" fmla="*/ 69 w 76"/>
                  <a:gd name="T1" fmla="*/ 106 h 147"/>
                  <a:gd name="T2" fmla="*/ 45 w 76"/>
                  <a:gd name="T3" fmla="*/ 111 h 147"/>
                  <a:gd name="T4" fmla="*/ 33 w 76"/>
                  <a:gd name="T5" fmla="*/ 50 h 147"/>
                  <a:gd name="T6" fmla="*/ 57 w 76"/>
                  <a:gd name="T7" fmla="*/ 45 h 147"/>
                  <a:gd name="T8" fmla="*/ 48 w 76"/>
                  <a:gd name="T9" fmla="*/ 0 h 147"/>
                  <a:gd name="T10" fmla="*/ 27 w 76"/>
                  <a:gd name="T11" fmla="*/ 4 h 147"/>
                  <a:gd name="T12" fmla="*/ 6 w 76"/>
                  <a:gd name="T13" fmla="*/ 41 h 147"/>
                  <a:gd name="T14" fmla="*/ 22 w 76"/>
                  <a:gd name="T15" fmla="*/ 122 h 147"/>
                  <a:gd name="T16" fmla="*/ 51 w 76"/>
                  <a:gd name="T17" fmla="*/ 142 h 147"/>
                  <a:gd name="T18" fmla="*/ 76 w 76"/>
                  <a:gd name="T19" fmla="*/ 137 h 147"/>
                  <a:gd name="T20" fmla="*/ 69 w 76"/>
                  <a:gd name="T21" fmla="*/ 10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147">
                    <a:moveTo>
                      <a:pt x="69" y="106"/>
                    </a:moveTo>
                    <a:cubicBezTo>
                      <a:pt x="45" y="111"/>
                      <a:pt x="45" y="111"/>
                      <a:pt x="45" y="111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0" y="13"/>
                      <a:pt x="6" y="41"/>
                    </a:cubicBezTo>
                    <a:cubicBezTo>
                      <a:pt x="11" y="69"/>
                      <a:pt x="22" y="122"/>
                      <a:pt x="22" y="122"/>
                    </a:cubicBezTo>
                    <a:cubicBezTo>
                      <a:pt x="22" y="122"/>
                      <a:pt x="31" y="147"/>
                      <a:pt x="51" y="142"/>
                    </a:cubicBezTo>
                    <a:cubicBezTo>
                      <a:pt x="72" y="138"/>
                      <a:pt x="76" y="137"/>
                      <a:pt x="76" y="137"/>
                    </a:cubicBezTo>
                    <a:lnTo>
                      <a:pt x="69" y="106"/>
                    </a:lnTo>
                    <a:close/>
                  </a:path>
                </a:pathLst>
              </a:custGeom>
              <a:solidFill>
                <a:srgbClr val="33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43"/>
              <p:cNvSpPr>
                <a:spLocks/>
              </p:cNvSpPr>
              <p:nvPr/>
            </p:nvSpPr>
            <p:spPr bwMode="auto">
              <a:xfrm>
                <a:off x="7566984" y="4004240"/>
                <a:ext cx="43998" cy="86554"/>
              </a:xfrm>
              <a:custGeom>
                <a:avLst/>
                <a:gdLst>
                  <a:gd name="T0" fmla="*/ 8 w 26"/>
                  <a:gd name="T1" fmla="*/ 43 h 51"/>
                  <a:gd name="T2" fmla="*/ 16 w 26"/>
                  <a:gd name="T3" fmla="*/ 51 h 51"/>
                  <a:gd name="T4" fmla="*/ 18 w 26"/>
                  <a:gd name="T5" fmla="*/ 50 h 51"/>
                  <a:gd name="T6" fmla="*/ 25 w 26"/>
                  <a:gd name="T7" fmla="*/ 40 h 51"/>
                  <a:gd name="T8" fmla="*/ 18 w 26"/>
                  <a:gd name="T9" fmla="*/ 7 h 51"/>
                  <a:gd name="T10" fmla="*/ 10 w 26"/>
                  <a:gd name="T11" fmla="*/ 0 h 51"/>
                  <a:gd name="T12" fmla="*/ 8 w 26"/>
                  <a:gd name="T13" fmla="*/ 0 h 51"/>
                  <a:gd name="T14" fmla="*/ 1 w 26"/>
                  <a:gd name="T15" fmla="*/ 11 h 51"/>
                  <a:gd name="T16" fmla="*/ 8 w 26"/>
                  <a:gd name="T17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51">
                    <a:moveTo>
                      <a:pt x="8" y="43"/>
                    </a:moveTo>
                    <a:cubicBezTo>
                      <a:pt x="8" y="48"/>
                      <a:pt x="12" y="51"/>
                      <a:pt x="16" y="51"/>
                    </a:cubicBezTo>
                    <a:cubicBezTo>
                      <a:pt x="17" y="51"/>
                      <a:pt x="17" y="50"/>
                      <a:pt x="18" y="50"/>
                    </a:cubicBezTo>
                    <a:cubicBezTo>
                      <a:pt x="23" y="49"/>
                      <a:pt x="26" y="45"/>
                      <a:pt x="25" y="40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3" y="1"/>
                      <a:pt x="0" y="6"/>
                      <a:pt x="1" y="11"/>
                    </a:cubicBez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33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72" y="3994203"/>
            <a:ext cx="3382000" cy="1951006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5916103" y="1759447"/>
            <a:ext cx="380769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iPhone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对于传统手机的颠覆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7556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560609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金融行业整体趋势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584954" y="4238988"/>
            <a:ext cx="1162443" cy="32774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66000"/>
                </a:schemeClr>
              </a:gs>
              <a:gs pos="38000">
                <a:srgbClr val="8D8D8D">
                  <a:alpha val="29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504841" y="4238988"/>
            <a:ext cx="1162443" cy="32774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66000"/>
                </a:schemeClr>
              </a:gs>
              <a:gs pos="38000">
                <a:srgbClr val="8D8D8D">
                  <a:alpha val="29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438216" y="4238988"/>
            <a:ext cx="1162443" cy="32774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66000"/>
                </a:schemeClr>
              </a:gs>
              <a:gs pos="38000">
                <a:srgbClr val="8D8D8D">
                  <a:alpha val="29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3" name="任意多边形 54"/>
          <p:cNvSpPr/>
          <p:nvPr/>
        </p:nvSpPr>
        <p:spPr>
          <a:xfrm>
            <a:off x="8020437" y="1871036"/>
            <a:ext cx="630324" cy="925361"/>
          </a:xfrm>
          <a:custGeom>
            <a:avLst/>
            <a:gdLst>
              <a:gd name="connsiteX0" fmla="*/ 0 w 758540"/>
              <a:gd name="connsiteY0" fmla="*/ 0 h 1113592"/>
              <a:gd name="connsiteX1" fmla="*/ 461204 w 758540"/>
              <a:gd name="connsiteY1" fmla="*/ 0 h 1113592"/>
              <a:gd name="connsiteX2" fmla="*/ 545256 w 758540"/>
              <a:gd name="connsiteY2" fmla="*/ 69349 h 1113592"/>
              <a:gd name="connsiteX3" fmla="*/ 758540 w 758540"/>
              <a:gd name="connsiteY3" fmla="*/ 584262 h 1113592"/>
              <a:gd name="connsiteX4" fmla="*/ 634176 w 758540"/>
              <a:gd name="connsiteY4" fmla="*/ 991403 h 1113592"/>
              <a:gd name="connsiteX5" fmla="*/ 626910 w 758540"/>
              <a:gd name="connsiteY5" fmla="*/ 1000210 h 1113592"/>
              <a:gd name="connsiteX6" fmla="*/ 626910 w 758540"/>
              <a:gd name="connsiteY6" fmla="*/ 1113592 h 1113592"/>
              <a:gd name="connsiteX7" fmla="*/ 0 w 758540"/>
              <a:gd name="connsiteY7" fmla="*/ 1113592 h 111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540" h="1113592">
                <a:moveTo>
                  <a:pt x="0" y="0"/>
                </a:moveTo>
                <a:lnTo>
                  <a:pt x="461204" y="0"/>
                </a:lnTo>
                <a:lnTo>
                  <a:pt x="545256" y="69349"/>
                </a:lnTo>
                <a:cubicBezTo>
                  <a:pt x="677034" y="201127"/>
                  <a:pt x="758540" y="383176"/>
                  <a:pt x="758540" y="584262"/>
                </a:cubicBezTo>
                <a:cubicBezTo>
                  <a:pt x="758540" y="735076"/>
                  <a:pt x="712693" y="875183"/>
                  <a:pt x="634176" y="991403"/>
                </a:cubicBezTo>
                <a:lnTo>
                  <a:pt x="626910" y="1000210"/>
                </a:lnTo>
                <a:lnTo>
                  <a:pt x="626910" y="1113592"/>
                </a:lnTo>
                <a:lnTo>
                  <a:pt x="0" y="1113592"/>
                </a:lnTo>
                <a:close/>
              </a:path>
            </a:pathLst>
          </a:custGeom>
          <a:gradFill>
            <a:gsLst>
              <a:gs pos="0">
                <a:srgbClr val="EB8585"/>
              </a:gs>
              <a:gs pos="100000">
                <a:srgbClr val="E24C4C"/>
              </a:gs>
            </a:gsLst>
            <a:lin ang="0" scaled="0"/>
          </a:gradFill>
          <a:ln>
            <a:noFill/>
          </a:ln>
          <a:effectLst>
            <a:outerShdw blurRad="1143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4" name="任意多边形 30"/>
          <p:cNvSpPr/>
          <p:nvPr/>
        </p:nvSpPr>
        <p:spPr>
          <a:xfrm>
            <a:off x="6079607" y="1752976"/>
            <a:ext cx="2723364" cy="2644389"/>
          </a:xfrm>
          <a:custGeom>
            <a:avLst/>
            <a:gdLst>
              <a:gd name="connsiteX0" fmla="*/ 3380070 w 3453585"/>
              <a:gd name="connsiteY0" fmla="*/ 1644019 h 3353431"/>
              <a:gd name="connsiteX1" fmla="*/ 3444579 w 3453585"/>
              <a:gd name="connsiteY1" fmla="*/ 1686778 h 3353431"/>
              <a:gd name="connsiteX2" fmla="*/ 3446481 w 3453585"/>
              <a:gd name="connsiteY2" fmla="*/ 1696198 h 3353431"/>
              <a:gd name="connsiteX3" fmla="*/ 3451188 w 3453585"/>
              <a:gd name="connsiteY3" fmla="*/ 1705845 h 3353431"/>
              <a:gd name="connsiteX4" fmla="*/ 3444195 w 3453585"/>
              <a:gd name="connsiteY4" fmla="*/ 1758971 h 3353431"/>
              <a:gd name="connsiteX5" fmla="*/ 2543542 w 3453585"/>
              <a:gd name="connsiteY5" fmla="*/ 3318945 h 3353431"/>
              <a:gd name="connsiteX6" fmla="*/ 2494466 w 3453585"/>
              <a:gd name="connsiteY6" fmla="*/ 3352992 h 3353431"/>
              <a:gd name="connsiteX7" fmla="*/ 2490954 w 3453585"/>
              <a:gd name="connsiteY7" fmla="*/ 3353068 h 3353431"/>
              <a:gd name="connsiteX8" fmla="*/ 2489874 w 3453585"/>
              <a:gd name="connsiteY8" fmla="*/ 3353431 h 3353431"/>
              <a:gd name="connsiteX9" fmla="*/ 2486162 w 3453585"/>
              <a:gd name="connsiteY9" fmla="*/ 3353173 h 3353431"/>
              <a:gd name="connsiteX10" fmla="*/ 2474257 w 3453585"/>
              <a:gd name="connsiteY10" fmla="*/ 3353431 h 3353431"/>
              <a:gd name="connsiteX11" fmla="*/ 2470171 w 3453585"/>
              <a:gd name="connsiteY11" fmla="*/ 3352058 h 3353431"/>
              <a:gd name="connsiteX12" fmla="*/ 2463100 w 3453585"/>
              <a:gd name="connsiteY12" fmla="*/ 3351565 h 3353431"/>
              <a:gd name="connsiteX13" fmla="*/ 2450676 w 3453585"/>
              <a:gd name="connsiteY13" fmla="*/ 3345502 h 3353431"/>
              <a:gd name="connsiteX14" fmla="*/ 2447906 w 3453585"/>
              <a:gd name="connsiteY14" fmla="*/ 3344570 h 3353431"/>
              <a:gd name="connsiteX15" fmla="*/ 2446840 w 3453585"/>
              <a:gd name="connsiteY15" fmla="*/ 3343630 h 3353431"/>
              <a:gd name="connsiteX16" fmla="*/ 2438979 w 3453585"/>
              <a:gd name="connsiteY16" fmla="*/ 3339794 h 3353431"/>
              <a:gd name="connsiteX17" fmla="*/ 2420589 w 3453585"/>
              <a:gd name="connsiteY17" fmla="*/ 3318945 h 3353431"/>
              <a:gd name="connsiteX18" fmla="*/ 1519936 w 3453585"/>
              <a:gd name="connsiteY18" fmla="*/ 1758971 h 3353431"/>
              <a:gd name="connsiteX19" fmla="*/ 1511075 w 3453585"/>
              <a:gd name="connsiteY19" fmla="*/ 1732620 h 3353431"/>
              <a:gd name="connsiteX20" fmla="*/ 1511443 w 3453585"/>
              <a:gd name="connsiteY20" fmla="*/ 1727344 h 3353431"/>
              <a:gd name="connsiteX21" fmla="*/ 1508755 w 3453585"/>
              <a:gd name="connsiteY21" fmla="*/ 1714030 h 3353431"/>
              <a:gd name="connsiteX22" fmla="*/ 1514257 w 3453585"/>
              <a:gd name="connsiteY22" fmla="*/ 1686779 h 3353431"/>
              <a:gd name="connsiteX23" fmla="*/ 1578765 w 3453585"/>
              <a:gd name="connsiteY23" fmla="*/ 1644020 h 3353431"/>
              <a:gd name="connsiteX24" fmla="*/ 2481170 w 3453585"/>
              <a:gd name="connsiteY24" fmla="*/ 0 h 3353431"/>
              <a:gd name="connsiteX25" fmla="*/ 3248528 w 3453585"/>
              <a:gd name="connsiteY25" fmla="*/ 767358 h 3353431"/>
              <a:gd name="connsiteX26" fmla="*/ 3117476 w 3453585"/>
              <a:gd name="connsiteY26" fmla="*/ 1196395 h 3353431"/>
              <a:gd name="connsiteX27" fmla="*/ 3109819 w 3453585"/>
              <a:gd name="connsiteY27" fmla="*/ 1205675 h 3353431"/>
              <a:gd name="connsiteX28" fmla="*/ 3109819 w 3453585"/>
              <a:gd name="connsiteY28" fmla="*/ 1527603 h 3353431"/>
              <a:gd name="connsiteX29" fmla="*/ 3226235 w 3453585"/>
              <a:gd name="connsiteY29" fmla="*/ 1644019 h 3353431"/>
              <a:gd name="connsiteX30" fmla="*/ 1736105 w 3453585"/>
              <a:gd name="connsiteY30" fmla="*/ 1644019 h 3353431"/>
              <a:gd name="connsiteX31" fmla="*/ 1852521 w 3453585"/>
              <a:gd name="connsiteY31" fmla="*/ 1527603 h 3353431"/>
              <a:gd name="connsiteX32" fmla="*/ 1852521 w 3453585"/>
              <a:gd name="connsiteY32" fmla="*/ 1325155 h 3353431"/>
              <a:gd name="connsiteX33" fmla="*/ 0 w 3453585"/>
              <a:gd name="connsiteY33" fmla="*/ 1325155 h 3353431"/>
              <a:gd name="connsiteX34" fmla="*/ 0 w 3453585"/>
              <a:gd name="connsiteY34" fmla="*/ 151675 h 3353431"/>
              <a:gd name="connsiteX35" fmla="*/ 2027139 w 3453585"/>
              <a:gd name="connsiteY35" fmla="*/ 151675 h 3353431"/>
              <a:gd name="connsiteX36" fmla="*/ 2052133 w 3453585"/>
              <a:gd name="connsiteY36" fmla="*/ 131053 h 3353431"/>
              <a:gd name="connsiteX37" fmla="*/ 2481170 w 3453585"/>
              <a:gd name="connsiteY37" fmla="*/ 0 h 335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585" h="3353431">
                <a:moveTo>
                  <a:pt x="3380070" y="1644019"/>
                </a:moveTo>
                <a:cubicBezTo>
                  <a:pt x="3409069" y="1644019"/>
                  <a:pt x="3433951" y="1661650"/>
                  <a:pt x="3444579" y="1686778"/>
                </a:cubicBezTo>
                <a:lnTo>
                  <a:pt x="3446481" y="1696198"/>
                </a:lnTo>
                <a:lnTo>
                  <a:pt x="3451188" y="1705845"/>
                </a:lnTo>
                <a:cubicBezTo>
                  <a:pt x="3455826" y="1723152"/>
                  <a:pt x="3453861" y="1742228"/>
                  <a:pt x="3444195" y="1758971"/>
                </a:cubicBezTo>
                <a:lnTo>
                  <a:pt x="2543542" y="3318945"/>
                </a:lnTo>
                <a:cubicBezTo>
                  <a:pt x="2532667" y="3337781"/>
                  <a:pt x="2514362" y="3349651"/>
                  <a:pt x="2494466" y="3352992"/>
                </a:cubicBezTo>
                <a:lnTo>
                  <a:pt x="2490954" y="3353068"/>
                </a:lnTo>
                <a:lnTo>
                  <a:pt x="2489874" y="3353431"/>
                </a:lnTo>
                <a:lnTo>
                  <a:pt x="2486162" y="3353173"/>
                </a:lnTo>
                <a:lnTo>
                  <a:pt x="2474257" y="3353431"/>
                </a:lnTo>
                <a:lnTo>
                  <a:pt x="2470171" y="3352058"/>
                </a:lnTo>
                <a:lnTo>
                  <a:pt x="2463100" y="3351565"/>
                </a:lnTo>
                <a:lnTo>
                  <a:pt x="2450676" y="3345502"/>
                </a:lnTo>
                <a:lnTo>
                  <a:pt x="2447906" y="3344570"/>
                </a:lnTo>
                <a:lnTo>
                  <a:pt x="2446840" y="3343630"/>
                </a:lnTo>
                <a:lnTo>
                  <a:pt x="2438979" y="3339794"/>
                </a:lnTo>
                <a:cubicBezTo>
                  <a:pt x="2431723" y="3334312"/>
                  <a:pt x="2425422" y="3327316"/>
                  <a:pt x="2420589" y="3318945"/>
                </a:cubicBezTo>
                <a:lnTo>
                  <a:pt x="1519936" y="1758971"/>
                </a:lnTo>
                <a:cubicBezTo>
                  <a:pt x="1515103" y="1750599"/>
                  <a:pt x="1512195" y="1741645"/>
                  <a:pt x="1511075" y="1732620"/>
                </a:cubicBezTo>
                <a:lnTo>
                  <a:pt x="1511443" y="1727344"/>
                </a:lnTo>
                <a:lnTo>
                  <a:pt x="1508755" y="1714030"/>
                </a:lnTo>
                <a:lnTo>
                  <a:pt x="1514257" y="1686779"/>
                </a:lnTo>
                <a:cubicBezTo>
                  <a:pt x="1524885" y="1661651"/>
                  <a:pt x="1549766" y="1644020"/>
                  <a:pt x="1578765" y="1644020"/>
                </a:cubicBezTo>
                <a:close/>
                <a:moveTo>
                  <a:pt x="2481170" y="0"/>
                </a:moveTo>
                <a:cubicBezTo>
                  <a:pt x="2904970" y="0"/>
                  <a:pt x="3248528" y="343558"/>
                  <a:pt x="3248528" y="767358"/>
                </a:cubicBezTo>
                <a:cubicBezTo>
                  <a:pt x="3248528" y="926283"/>
                  <a:pt x="3200215" y="1073924"/>
                  <a:pt x="3117476" y="1196395"/>
                </a:cubicBezTo>
                <a:lnTo>
                  <a:pt x="3109819" y="1205675"/>
                </a:lnTo>
                <a:lnTo>
                  <a:pt x="3109819" y="1527603"/>
                </a:lnTo>
                <a:cubicBezTo>
                  <a:pt x="3109819" y="1591898"/>
                  <a:pt x="3161940" y="1644019"/>
                  <a:pt x="3226235" y="1644019"/>
                </a:cubicBezTo>
                <a:lnTo>
                  <a:pt x="1736105" y="1644019"/>
                </a:lnTo>
                <a:cubicBezTo>
                  <a:pt x="1800400" y="1644019"/>
                  <a:pt x="1852521" y="1591898"/>
                  <a:pt x="1852521" y="1527603"/>
                </a:cubicBezTo>
                <a:lnTo>
                  <a:pt x="1852521" y="1325155"/>
                </a:lnTo>
                <a:lnTo>
                  <a:pt x="0" y="1325155"/>
                </a:lnTo>
                <a:lnTo>
                  <a:pt x="0" y="151675"/>
                </a:lnTo>
                <a:lnTo>
                  <a:pt x="2027139" y="151675"/>
                </a:lnTo>
                <a:lnTo>
                  <a:pt x="2052133" y="131053"/>
                </a:lnTo>
                <a:cubicBezTo>
                  <a:pt x="2174604" y="48313"/>
                  <a:pt x="2322245" y="0"/>
                  <a:pt x="2481170" y="0"/>
                </a:cubicBezTo>
                <a:close/>
              </a:path>
            </a:pathLst>
          </a:custGeom>
          <a:gradFill>
            <a:gsLst>
              <a:gs pos="0">
                <a:srgbClr val="FFC671"/>
              </a:gs>
              <a:gs pos="100000">
                <a:srgbClr val="FFAC33"/>
              </a:gs>
            </a:gsLst>
            <a:lin ang="0" scaled="0"/>
          </a:gradFill>
          <a:ln>
            <a:noFill/>
          </a:ln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5" name="任意多边形 51"/>
          <p:cNvSpPr/>
          <p:nvPr/>
        </p:nvSpPr>
        <p:spPr>
          <a:xfrm>
            <a:off x="6070284" y="1871036"/>
            <a:ext cx="630324" cy="925361"/>
          </a:xfrm>
          <a:custGeom>
            <a:avLst/>
            <a:gdLst>
              <a:gd name="connsiteX0" fmla="*/ 0 w 758540"/>
              <a:gd name="connsiteY0" fmla="*/ 0 h 1113592"/>
              <a:gd name="connsiteX1" fmla="*/ 461204 w 758540"/>
              <a:gd name="connsiteY1" fmla="*/ 0 h 1113592"/>
              <a:gd name="connsiteX2" fmla="*/ 545256 w 758540"/>
              <a:gd name="connsiteY2" fmla="*/ 69349 h 1113592"/>
              <a:gd name="connsiteX3" fmla="*/ 758540 w 758540"/>
              <a:gd name="connsiteY3" fmla="*/ 584262 h 1113592"/>
              <a:gd name="connsiteX4" fmla="*/ 634176 w 758540"/>
              <a:gd name="connsiteY4" fmla="*/ 991403 h 1113592"/>
              <a:gd name="connsiteX5" fmla="*/ 626910 w 758540"/>
              <a:gd name="connsiteY5" fmla="*/ 1000210 h 1113592"/>
              <a:gd name="connsiteX6" fmla="*/ 626910 w 758540"/>
              <a:gd name="connsiteY6" fmla="*/ 1113592 h 1113592"/>
              <a:gd name="connsiteX7" fmla="*/ 0 w 758540"/>
              <a:gd name="connsiteY7" fmla="*/ 1113592 h 111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540" h="1113592">
                <a:moveTo>
                  <a:pt x="0" y="0"/>
                </a:moveTo>
                <a:lnTo>
                  <a:pt x="461204" y="0"/>
                </a:lnTo>
                <a:lnTo>
                  <a:pt x="545256" y="69349"/>
                </a:lnTo>
                <a:cubicBezTo>
                  <a:pt x="677034" y="201127"/>
                  <a:pt x="758540" y="383176"/>
                  <a:pt x="758540" y="584262"/>
                </a:cubicBezTo>
                <a:cubicBezTo>
                  <a:pt x="758540" y="735076"/>
                  <a:pt x="712693" y="875183"/>
                  <a:pt x="634176" y="991403"/>
                </a:cubicBezTo>
                <a:lnTo>
                  <a:pt x="626910" y="1000210"/>
                </a:lnTo>
                <a:lnTo>
                  <a:pt x="626910" y="1113592"/>
                </a:lnTo>
                <a:lnTo>
                  <a:pt x="0" y="1113592"/>
                </a:lnTo>
                <a:close/>
              </a:path>
            </a:pathLst>
          </a:custGeom>
          <a:gradFill>
            <a:gsLst>
              <a:gs pos="0">
                <a:srgbClr val="EB8585"/>
              </a:gs>
              <a:gs pos="100000">
                <a:srgbClr val="E24C4C"/>
              </a:gs>
            </a:gsLst>
            <a:lin ang="0" scaled="0"/>
          </a:gradFill>
          <a:ln>
            <a:noFill/>
          </a:ln>
          <a:effectLst>
            <a:outerShdw blurRad="1143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6" name="任意多边形 29"/>
          <p:cNvSpPr/>
          <p:nvPr/>
        </p:nvSpPr>
        <p:spPr>
          <a:xfrm>
            <a:off x="4140962" y="1752976"/>
            <a:ext cx="2723364" cy="2644389"/>
          </a:xfrm>
          <a:custGeom>
            <a:avLst/>
            <a:gdLst>
              <a:gd name="connsiteX0" fmla="*/ 3380070 w 3453585"/>
              <a:gd name="connsiteY0" fmla="*/ 1644019 h 3353431"/>
              <a:gd name="connsiteX1" fmla="*/ 3444579 w 3453585"/>
              <a:gd name="connsiteY1" fmla="*/ 1686778 h 3353431"/>
              <a:gd name="connsiteX2" fmla="*/ 3446481 w 3453585"/>
              <a:gd name="connsiteY2" fmla="*/ 1696198 h 3353431"/>
              <a:gd name="connsiteX3" fmla="*/ 3451188 w 3453585"/>
              <a:gd name="connsiteY3" fmla="*/ 1705845 h 3353431"/>
              <a:gd name="connsiteX4" fmla="*/ 3444195 w 3453585"/>
              <a:gd name="connsiteY4" fmla="*/ 1758971 h 3353431"/>
              <a:gd name="connsiteX5" fmla="*/ 2543542 w 3453585"/>
              <a:gd name="connsiteY5" fmla="*/ 3318945 h 3353431"/>
              <a:gd name="connsiteX6" fmla="*/ 2494466 w 3453585"/>
              <a:gd name="connsiteY6" fmla="*/ 3352992 h 3353431"/>
              <a:gd name="connsiteX7" fmla="*/ 2490954 w 3453585"/>
              <a:gd name="connsiteY7" fmla="*/ 3353068 h 3353431"/>
              <a:gd name="connsiteX8" fmla="*/ 2489874 w 3453585"/>
              <a:gd name="connsiteY8" fmla="*/ 3353431 h 3353431"/>
              <a:gd name="connsiteX9" fmla="*/ 2486162 w 3453585"/>
              <a:gd name="connsiteY9" fmla="*/ 3353173 h 3353431"/>
              <a:gd name="connsiteX10" fmla="*/ 2474257 w 3453585"/>
              <a:gd name="connsiteY10" fmla="*/ 3353431 h 3353431"/>
              <a:gd name="connsiteX11" fmla="*/ 2470171 w 3453585"/>
              <a:gd name="connsiteY11" fmla="*/ 3352058 h 3353431"/>
              <a:gd name="connsiteX12" fmla="*/ 2463100 w 3453585"/>
              <a:gd name="connsiteY12" fmla="*/ 3351565 h 3353431"/>
              <a:gd name="connsiteX13" fmla="*/ 2450676 w 3453585"/>
              <a:gd name="connsiteY13" fmla="*/ 3345502 h 3353431"/>
              <a:gd name="connsiteX14" fmla="*/ 2447906 w 3453585"/>
              <a:gd name="connsiteY14" fmla="*/ 3344570 h 3353431"/>
              <a:gd name="connsiteX15" fmla="*/ 2446840 w 3453585"/>
              <a:gd name="connsiteY15" fmla="*/ 3343630 h 3353431"/>
              <a:gd name="connsiteX16" fmla="*/ 2438979 w 3453585"/>
              <a:gd name="connsiteY16" fmla="*/ 3339794 h 3353431"/>
              <a:gd name="connsiteX17" fmla="*/ 2420589 w 3453585"/>
              <a:gd name="connsiteY17" fmla="*/ 3318945 h 3353431"/>
              <a:gd name="connsiteX18" fmla="*/ 1519936 w 3453585"/>
              <a:gd name="connsiteY18" fmla="*/ 1758971 h 3353431"/>
              <a:gd name="connsiteX19" fmla="*/ 1511075 w 3453585"/>
              <a:gd name="connsiteY19" fmla="*/ 1732620 h 3353431"/>
              <a:gd name="connsiteX20" fmla="*/ 1511443 w 3453585"/>
              <a:gd name="connsiteY20" fmla="*/ 1727344 h 3353431"/>
              <a:gd name="connsiteX21" fmla="*/ 1508755 w 3453585"/>
              <a:gd name="connsiteY21" fmla="*/ 1714030 h 3353431"/>
              <a:gd name="connsiteX22" fmla="*/ 1514257 w 3453585"/>
              <a:gd name="connsiteY22" fmla="*/ 1686779 h 3353431"/>
              <a:gd name="connsiteX23" fmla="*/ 1578765 w 3453585"/>
              <a:gd name="connsiteY23" fmla="*/ 1644020 h 3353431"/>
              <a:gd name="connsiteX24" fmla="*/ 2481170 w 3453585"/>
              <a:gd name="connsiteY24" fmla="*/ 0 h 3353431"/>
              <a:gd name="connsiteX25" fmla="*/ 3248528 w 3453585"/>
              <a:gd name="connsiteY25" fmla="*/ 767358 h 3353431"/>
              <a:gd name="connsiteX26" fmla="*/ 3117476 w 3453585"/>
              <a:gd name="connsiteY26" fmla="*/ 1196395 h 3353431"/>
              <a:gd name="connsiteX27" fmla="*/ 3109819 w 3453585"/>
              <a:gd name="connsiteY27" fmla="*/ 1205675 h 3353431"/>
              <a:gd name="connsiteX28" fmla="*/ 3109819 w 3453585"/>
              <a:gd name="connsiteY28" fmla="*/ 1527603 h 3353431"/>
              <a:gd name="connsiteX29" fmla="*/ 3226235 w 3453585"/>
              <a:gd name="connsiteY29" fmla="*/ 1644019 h 3353431"/>
              <a:gd name="connsiteX30" fmla="*/ 1736105 w 3453585"/>
              <a:gd name="connsiteY30" fmla="*/ 1644019 h 3353431"/>
              <a:gd name="connsiteX31" fmla="*/ 1852521 w 3453585"/>
              <a:gd name="connsiteY31" fmla="*/ 1527603 h 3353431"/>
              <a:gd name="connsiteX32" fmla="*/ 1852521 w 3453585"/>
              <a:gd name="connsiteY32" fmla="*/ 1325155 h 3353431"/>
              <a:gd name="connsiteX33" fmla="*/ 0 w 3453585"/>
              <a:gd name="connsiteY33" fmla="*/ 1325155 h 3353431"/>
              <a:gd name="connsiteX34" fmla="*/ 0 w 3453585"/>
              <a:gd name="connsiteY34" fmla="*/ 151675 h 3353431"/>
              <a:gd name="connsiteX35" fmla="*/ 2027139 w 3453585"/>
              <a:gd name="connsiteY35" fmla="*/ 151675 h 3353431"/>
              <a:gd name="connsiteX36" fmla="*/ 2052133 w 3453585"/>
              <a:gd name="connsiteY36" fmla="*/ 131053 h 3353431"/>
              <a:gd name="connsiteX37" fmla="*/ 2481170 w 3453585"/>
              <a:gd name="connsiteY37" fmla="*/ 0 h 335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585" h="3353431">
                <a:moveTo>
                  <a:pt x="3380070" y="1644019"/>
                </a:moveTo>
                <a:cubicBezTo>
                  <a:pt x="3409069" y="1644019"/>
                  <a:pt x="3433951" y="1661650"/>
                  <a:pt x="3444579" y="1686778"/>
                </a:cubicBezTo>
                <a:lnTo>
                  <a:pt x="3446481" y="1696198"/>
                </a:lnTo>
                <a:lnTo>
                  <a:pt x="3451188" y="1705845"/>
                </a:lnTo>
                <a:cubicBezTo>
                  <a:pt x="3455826" y="1723152"/>
                  <a:pt x="3453861" y="1742228"/>
                  <a:pt x="3444195" y="1758971"/>
                </a:cubicBezTo>
                <a:lnTo>
                  <a:pt x="2543542" y="3318945"/>
                </a:lnTo>
                <a:cubicBezTo>
                  <a:pt x="2532667" y="3337781"/>
                  <a:pt x="2514362" y="3349651"/>
                  <a:pt x="2494466" y="3352992"/>
                </a:cubicBezTo>
                <a:lnTo>
                  <a:pt x="2490954" y="3353068"/>
                </a:lnTo>
                <a:lnTo>
                  <a:pt x="2489874" y="3353431"/>
                </a:lnTo>
                <a:lnTo>
                  <a:pt x="2486162" y="3353173"/>
                </a:lnTo>
                <a:lnTo>
                  <a:pt x="2474257" y="3353431"/>
                </a:lnTo>
                <a:lnTo>
                  <a:pt x="2470171" y="3352058"/>
                </a:lnTo>
                <a:lnTo>
                  <a:pt x="2463100" y="3351565"/>
                </a:lnTo>
                <a:lnTo>
                  <a:pt x="2450676" y="3345502"/>
                </a:lnTo>
                <a:lnTo>
                  <a:pt x="2447906" y="3344570"/>
                </a:lnTo>
                <a:lnTo>
                  <a:pt x="2446840" y="3343630"/>
                </a:lnTo>
                <a:lnTo>
                  <a:pt x="2438979" y="3339794"/>
                </a:lnTo>
                <a:cubicBezTo>
                  <a:pt x="2431723" y="3334312"/>
                  <a:pt x="2425422" y="3327316"/>
                  <a:pt x="2420589" y="3318945"/>
                </a:cubicBezTo>
                <a:lnTo>
                  <a:pt x="1519936" y="1758971"/>
                </a:lnTo>
                <a:cubicBezTo>
                  <a:pt x="1515103" y="1750599"/>
                  <a:pt x="1512195" y="1741645"/>
                  <a:pt x="1511075" y="1732620"/>
                </a:cubicBezTo>
                <a:lnTo>
                  <a:pt x="1511443" y="1727344"/>
                </a:lnTo>
                <a:lnTo>
                  <a:pt x="1508755" y="1714030"/>
                </a:lnTo>
                <a:lnTo>
                  <a:pt x="1514257" y="1686779"/>
                </a:lnTo>
                <a:cubicBezTo>
                  <a:pt x="1524885" y="1661651"/>
                  <a:pt x="1549766" y="1644020"/>
                  <a:pt x="1578765" y="1644020"/>
                </a:cubicBezTo>
                <a:close/>
                <a:moveTo>
                  <a:pt x="2481170" y="0"/>
                </a:moveTo>
                <a:cubicBezTo>
                  <a:pt x="2904970" y="0"/>
                  <a:pt x="3248528" y="343558"/>
                  <a:pt x="3248528" y="767358"/>
                </a:cubicBezTo>
                <a:cubicBezTo>
                  <a:pt x="3248528" y="926283"/>
                  <a:pt x="3200215" y="1073924"/>
                  <a:pt x="3117476" y="1196395"/>
                </a:cubicBezTo>
                <a:lnTo>
                  <a:pt x="3109819" y="1205675"/>
                </a:lnTo>
                <a:lnTo>
                  <a:pt x="3109819" y="1527603"/>
                </a:lnTo>
                <a:cubicBezTo>
                  <a:pt x="3109819" y="1591898"/>
                  <a:pt x="3161940" y="1644019"/>
                  <a:pt x="3226235" y="1644019"/>
                </a:cubicBezTo>
                <a:lnTo>
                  <a:pt x="1736105" y="1644019"/>
                </a:lnTo>
                <a:cubicBezTo>
                  <a:pt x="1800400" y="1644019"/>
                  <a:pt x="1852521" y="1591898"/>
                  <a:pt x="1852521" y="1527603"/>
                </a:cubicBezTo>
                <a:lnTo>
                  <a:pt x="1852521" y="1325155"/>
                </a:lnTo>
                <a:lnTo>
                  <a:pt x="0" y="1325155"/>
                </a:lnTo>
                <a:lnTo>
                  <a:pt x="0" y="151675"/>
                </a:lnTo>
                <a:lnTo>
                  <a:pt x="2027139" y="151675"/>
                </a:lnTo>
                <a:lnTo>
                  <a:pt x="2052133" y="131053"/>
                </a:lnTo>
                <a:cubicBezTo>
                  <a:pt x="2174604" y="48313"/>
                  <a:pt x="2322245" y="0"/>
                  <a:pt x="2481170" y="0"/>
                </a:cubicBezTo>
                <a:close/>
              </a:path>
            </a:pathLst>
          </a:custGeom>
          <a:gradFill>
            <a:gsLst>
              <a:gs pos="0">
                <a:srgbClr val="EB8585"/>
              </a:gs>
              <a:gs pos="100000">
                <a:srgbClr val="E24C4C"/>
              </a:gs>
            </a:gsLst>
            <a:lin ang="0" scaled="0"/>
          </a:gradFill>
          <a:ln>
            <a:noFill/>
          </a:ln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7" name="任意多边形 50"/>
          <p:cNvSpPr/>
          <p:nvPr/>
        </p:nvSpPr>
        <p:spPr>
          <a:xfrm>
            <a:off x="4138470" y="1871036"/>
            <a:ext cx="630324" cy="925361"/>
          </a:xfrm>
          <a:custGeom>
            <a:avLst/>
            <a:gdLst>
              <a:gd name="connsiteX0" fmla="*/ 0 w 758540"/>
              <a:gd name="connsiteY0" fmla="*/ 0 h 1113592"/>
              <a:gd name="connsiteX1" fmla="*/ 461204 w 758540"/>
              <a:gd name="connsiteY1" fmla="*/ 0 h 1113592"/>
              <a:gd name="connsiteX2" fmla="*/ 545256 w 758540"/>
              <a:gd name="connsiteY2" fmla="*/ 69349 h 1113592"/>
              <a:gd name="connsiteX3" fmla="*/ 758540 w 758540"/>
              <a:gd name="connsiteY3" fmla="*/ 584262 h 1113592"/>
              <a:gd name="connsiteX4" fmla="*/ 634176 w 758540"/>
              <a:gd name="connsiteY4" fmla="*/ 991403 h 1113592"/>
              <a:gd name="connsiteX5" fmla="*/ 626910 w 758540"/>
              <a:gd name="connsiteY5" fmla="*/ 1000210 h 1113592"/>
              <a:gd name="connsiteX6" fmla="*/ 626910 w 758540"/>
              <a:gd name="connsiteY6" fmla="*/ 1113592 h 1113592"/>
              <a:gd name="connsiteX7" fmla="*/ 0 w 758540"/>
              <a:gd name="connsiteY7" fmla="*/ 1113592 h 111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540" h="1113592">
                <a:moveTo>
                  <a:pt x="0" y="0"/>
                </a:moveTo>
                <a:lnTo>
                  <a:pt x="461204" y="0"/>
                </a:lnTo>
                <a:lnTo>
                  <a:pt x="545256" y="69349"/>
                </a:lnTo>
                <a:cubicBezTo>
                  <a:pt x="677034" y="201127"/>
                  <a:pt x="758540" y="383176"/>
                  <a:pt x="758540" y="584262"/>
                </a:cubicBezTo>
                <a:cubicBezTo>
                  <a:pt x="758540" y="735076"/>
                  <a:pt x="712693" y="875183"/>
                  <a:pt x="634176" y="991403"/>
                </a:cubicBezTo>
                <a:lnTo>
                  <a:pt x="626910" y="1000210"/>
                </a:lnTo>
                <a:lnTo>
                  <a:pt x="626910" y="1113592"/>
                </a:lnTo>
                <a:lnTo>
                  <a:pt x="0" y="1113592"/>
                </a:lnTo>
                <a:close/>
              </a:path>
            </a:pathLst>
          </a:custGeom>
          <a:gradFill>
            <a:gsLst>
              <a:gs pos="0">
                <a:srgbClr val="EB8585"/>
              </a:gs>
              <a:gs pos="100000">
                <a:srgbClr val="E24C4C"/>
              </a:gs>
            </a:gsLst>
            <a:lin ang="0" scaled="0"/>
          </a:gradFill>
          <a:ln>
            <a:noFill/>
          </a:ln>
          <a:effectLst>
            <a:outerShdw blurRad="1143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8" name="任意多边形 26"/>
          <p:cNvSpPr/>
          <p:nvPr/>
        </p:nvSpPr>
        <p:spPr>
          <a:xfrm>
            <a:off x="3399367" y="1752976"/>
            <a:ext cx="1533618" cy="2644389"/>
          </a:xfrm>
          <a:custGeom>
            <a:avLst/>
            <a:gdLst>
              <a:gd name="connsiteX0" fmla="*/ 1871315 w 1944830"/>
              <a:gd name="connsiteY0" fmla="*/ 1644019 h 3353431"/>
              <a:gd name="connsiteX1" fmla="*/ 1935824 w 1944830"/>
              <a:gd name="connsiteY1" fmla="*/ 1686778 h 3353431"/>
              <a:gd name="connsiteX2" fmla="*/ 1937726 w 1944830"/>
              <a:gd name="connsiteY2" fmla="*/ 1696198 h 3353431"/>
              <a:gd name="connsiteX3" fmla="*/ 1942433 w 1944830"/>
              <a:gd name="connsiteY3" fmla="*/ 1705845 h 3353431"/>
              <a:gd name="connsiteX4" fmla="*/ 1935440 w 1944830"/>
              <a:gd name="connsiteY4" fmla="*/ 1758971 h 3353431"/>
              <a:gd name="connsiteX5" fmla="*/ 1034787 w 1944830"/>
              <a:gd name="connsiteY5" fmla="*/ 3318945 h 3353431"/>
              <a:gd name="connsiteX6" fmla="*/ 985711 w 1944830"/>
              <a:gd name="connsiteY6" fmla="*/ 3352992 h 3353431"/>
              <a:gd name="connsiteX7" fmla="*/ 982199 w 1944830"/>
              <a:gd name="connsiteY7" fmla="*/ 3353068 h 3353431"/>
              <a:gd name="connsiteX8" fmla="*/ 981119 w 1944830"/>
              <a:gd name="connsiteY8" fmla="*/ 3353431 h 3353431"/>
              <a:gd name="connsiteX9" fmla="*/ 977407 w 1944830"/>
              <a:gd name="connsiteY9" fmla="*/ 3353173 h 3353431"/>
              <a:gd name="connsiteX10" fmla="*/ 965502 w 1944830"/>
              <a:gd name="connsiteY10" fmla="*/ 3353431 h 3353431"/>
              <a:gd name="connsiteX11" fmla="*/ 961416 w 1944830"/>
              <a:gd name="connsiteY11" fmla="*/ 3352058 h 3353431"/>
              <a:gd name="connsiteX12" fmla="*/ 954345 w 1944830"/>
              <a:gd name="connsiteY12" fmla="*/ 3351565 h 3353431"/>
              <a:gd name="connsiteX13" fmla="*/ 941921 w 1944830"/>
              <a:gd name="connsiteY13" fmla="*/ 3345502 h 3353431"/>
              <a:gd name="connsiteX14" fmla="*/ 939151 w 1944830"/>
              <a:gd name="connsiteY14" fmla="*/ 3344570 h 3353431"/>
              <a:gd name="connsiteX15" fmla="*/ 938085 w 1944830"/>
              <a:gd name="connsiteY15" fmla="*/ 3343630 h 3353431"/>
              <a:gd name="connsiteX16" fmla="*/ 930224 w 1944830"/>
              <a:gd name="connsiteY16" fmla="*/ 3339794 h 3353431"/>
              <a:gd name="connsiteX17" fmla="*/ 911834 w 1944830"/>
              <a:gd name="connsiteY17" fmla="*/ 3318945 h 3353431"/>
              <a:gd name="connsiteX18" fmla="*/ 11181 w 1944830"/>
              <a:gd name="connsiteY18" fmla="*/ 1758971 h 3353431"/>
              <a:gd name="connsiteX19" fmla="*/ 2320 w 1944830"/>
              <a:gd name="connsiteY19" fmla="*/ 1732620 h 3353431"/>
              <a:gd name="connsiteX20" fmla="*/ 2688 w 1944830"/>
              <a:gd name="connsiteY20" fmla="*/ 1727344 h 3353431"/>
              <a:gd name="connsiteX21" fmla="*/ 0 w 1944830"/>
              <a:gd name="connsiteY21" fmla="*/ 1714030 h 3353431"/>
              <a:gd name="connsiteX22" fmla="*/ 5502 w 1944830"/>
              <a:gd name="connsiteY22" fmla="*/ 1686779 h 3353431"/>
              <a:gd name="connsiteX23" fmla="*/ 70010 w 1944830"/>
              <a:gd name="connsiteY23" fmla="*/ 1644020 h 3353431"/>
              <a:gd name="connsiteX24" fmla="*/ 972415 w 1944830"/>
              <a:gd name="connsiteY24" fmla="*/ 0 h 3353431"/>
              <a:gd name="connsiteX25" fmla="*/ 1739773 w 1944830"/>
              <a:gd name="connsiteY25" fmla="*/ 767358 h 3353431"/>
              <a:gd name="connsiteX26" fmla="*/ 1608721 w 1944830"/>
              <a:gd name="connsiteY26" fmla="*/ 1196395 h 3353431"/>
              <a:gd name="connsiteX27" fmla="*/ 1601064 w 1944830"/>
              <a:gd name="connsiteY27" fmla="*/ 1205675 h 3353431"/>
              <a:gd name="connsiteX28" fmla="*/ 1601064 w 1944830"/>
              <a:gd name="connsiteY28" fmla="*/ 1527603 h 3353431"/>
              <a:gd name="connsiteX29" fmla="*/ 1717480 w 1944830"/>
              <a:gd name="connsiteY29" fmla="*/ 1644019 h 3353431"/>
              <a:gd name="connsiteX30" fmla="*/ 227350 w 1944830"/>
              <a:gd name="connsiteY30" fmla="*/ 1644019 h 3353431"/>
              <a:gd name="connsiteX31" fmla="*/ 343766 w 1944830"/>
              <a:gd name="connsiteY31" fmla="*/ 1527603 h 3353431"/>
              <a:gd name="connsiteX32" fmla="*/ 343766 w 1944830"/>
              <a:gd name="connsiteY32" fmla="*/ 1205675 h 3353431"/>
              <a:gd name="connsiteX33" fmla="*/ 336110 w 1944830"/>
              <a:gd name="connsiteY33" fmla="*/ 1196395 h 3353431"/>
              <a:gd name="connsiteX34" fmla="*/ 205057 w 1944830"/>
              <a:gd name="connsiteY34" fmla="*/ 767358 h 3353431"/>
              <a:gd name="connsiteX35" fmla="*/ 972415 w 1944830"/>
              <a:gd name="connsiteY35" fmla="*/ 0 h 335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44830" h="3353431">
                <a:moveTo>
                  <a:pt x="1871315" y="1644019"/>
                </a:moveTo>
                <a:cubicBezTo>
                  <a:pt x="1900314" y="1644019"/>
                  <a:pt x="1925196" y="1661650"/>
                  <a:pt x="1935824" y="1686778"/>
                </a:cubicBezTo>
                <a:lnTo>
                  <a:pt x="1937726" y="1696198"/>
                </a:lnTo>
                <a:lnTo>
                  <a:pt x="1942433" y="1705845"/>
                </a:lnTo>
                <a:cubicBezTo>
                  <a:pt x="1947071" y="1723152"/>
                  <a:pt x="1945106" y="1742228"/>
                  <a:pt x="1935440" y="1758971"/>
                </a:cubicBezTo>
                <a:lnTo>
                  <a:pt x="1034787" y="3318945"/>
                </a:lnTo>
                <a:cubicBezTo>
                  <a:pt x="1023912" y="3337781"/>
                  <a:pt x="1005607" y="3349651"/>
                  <a:pt x="985711" y="3352992"/>
                </a:cubicBezTo>
                <a:lnTo>
                  <a:pt x="982199" y="3353068"/>
                </a:lnTo>
                <a:lnTo>
                  <a:pt x="981119" y="3353431"/>
                </a:lnTo>
                <a:lnTo>
                  <a:pt x="977407" y="3353173"/>
                </a:lnTo>
                <a:lnTo>
                  <a:pt x="965502" y="3353431"/>
                </a:lnTo>
                <a:lnTo>
                  <a:pt x="961416" y="3352058"/>
                </a:lnTo>
                <a:lnTo>
                  <a:pt x="954345" y="3351565"/>
                </a:lnTo>
                <a:lnTo>
                  <a:pt x="941921" y="3345502"/>
                </a:lnTo>
                <a:lnTo>
                  <a:pt x="939151" y="3344570"/>
                </a:lnTo>
                <a:lnTo>
                  <a:pt x="938085" y="3343630"/>
                </a:lnTo>
                <a:lnTo>
                  <a:pt x="930224" y="3339794"/>
                </a:lnTo>
                <a:cubicBezTo>
                  <a:pt x="922968" y="3334312"/>
                  <a:pt x="916667" y="3327316"/>
                  <a:pt x="911834" y="3318945"/>
                </a:cubicBezTo>
                <a:lnTo>
                  <a:pt x="11181" y="1758971"/>
                </a:lnTo>
                <a:cubicBezTo>
                  <a:pt x="6348" y="1750599"/>
                  <a:pt x="3440" y="1741645"/>
                  <a:pt x="2320" y="1732620"/>
                </a:cubicBezTo>
                <a:lnTo>
                  <a:pt x="2688" y="1727344"/>
                </a:lnTo>
                <a:lnTo>
                  <a:pt x="0" y="1714030"/>
                </a:lnTo>
                <a:lnTo>
                  <a:pt x="5502" y="1686779"/>
                </a:lnTo>
                <a:cubicBezTo>
                  <a:pt x="16130" y="1661651"/>
                  <a:pt x="41011" y="1644020"/>
                  <a:pt x="70010" y="1644020"/>
                </a:cubicBezTo>
                <a:close/>
                <a:moveTo>
                  <a:pt x="972415" y="0"/>
                </a:moveTo>
                <a:cubicBezTo>
                  <a:pt x="1396215" y="0"/>
                  <a:pt x="1739773" y="343558"/>
                  <a:pt x="1739773" y="767358"/>
                </a:cubicBezTo>
                <a:cubicBezTo>
                  <a:pt x="1739773" y="926283"/>
                  <a:pt x="1691460" y="1073924"/>
                  <a:pt x="1608721" y="1196395"/>
                </a:cubicBezTo>
                <a:lnTo>
                  <a:pt x="1601064" y="1205675"/>
                </a:lnTo>
                <a:lnTo>
                  <a:pt x="1601064" y="1527603"/>
                </a:lnTo>
                <a:cubicBezTo>
                  <a:pt x="1601064" y="1591898"/>
                  <a:pt x="1653185" y="1644019"/>
                  <a:pt x="1717480" y="1644019"/>
                </a:cubicBezTo>
                <a:lnTo>
                  <a:pt x="227350" y="1644019"/>
                </a:lnTo>
                <a:cubicBezTo>
                  <a:pt x="291645" y="1644019"/>
                  <a:pt x="343766" y="1591898"/>
                  <a:pt x="343766" y="1527603"/>
                </a:cubicBezTo>
                <a:lnTo>
                  <a:pt x="343766" y="1205675"/>
                </a:lnTo>
                <a:lnTo>
                  <a:pt x="336110" y="1196395"/>
                </a:lnTo>
                <a:cubicBezTo>
                  <a:pt x="253370" y="1073924"/>
                  <a:pt x="205057" y="926283"/>
                  <a:pt x="205057" y="767358"/>
                </a:cubicBezTo>
                <a:cubicBezTo>
                  <a:pt x="205057" y="343558"/>
                  <a:pt x="548615" y="0"/>
                  <a:pt x="972415" y="0"/>
                </a:cubicBezTo>
                <a:close/>
              </a:path>
            </a:pathLst>
          </a:custGeom>
          <a:gradFill flip="none" rotWithShape="1">
            <a:gsLst>
              <a:gs pos="0">
                <a:srgbClr val="01BBCF"/>
              </a:gs>
              <a:gs pos="100000">
                <a:srgbClr val="018B99"/>
              </a:gs>
            </a:gsLst>
            <a:lin ang="0" scaled="0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673575" y="1886867"/>
            <a:ext cx="962462" cy="962462"/>
          </a:xfrm>
          <a:prstGeom prst="ellipse">
            <a:avLst/>
          </a:prstGeom>
          <a:solidFill>
            <a:srgbClr val="FDFFFE"/>
          </a:solidFill>
          <a:ln w="19050">
            <a:noFill/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604831" y="1886867"/>
            <a:ext cx="962462" cy="962462"/>
          </a:xfrm>
          <a:prstGeom prst="ellipse">
            <a:avLst/>
          </a:prstGeom>
          <a:solidFill>
            <a:srgbClr val="FDFFFE"/>
          </a:solidFill>
          <a:ln w="19050">
            <a:noFill/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7536087" y="1886867"/>
            <a:ext cx="962462" cy="962462"/>
          </a:xfrm>
          <a:prstGeom prst="ellipse">
            <a:avLst/>
          </a:prstGeom>
          <a:solidFill>
            <a:srgbClr val="FDFFFE"/>
          </a:solidFill>
          <a:ln w="19050">
            <a:noFill/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378748" y="4607065"/>
            <a:ext cx="156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384669" y="5092861"/>
            <a:ext cx="1559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将助力银行网点由交易型向营销型转变。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5313382" y="4607065"/>
            <a:ext cx="156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5319303" y="5092861"/>
            <a:ext cx="15593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将全面提升银行各部门工作效率。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7248015" y="4607065"/>
            <a:ext cx="156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视频银行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7253936" y="5092861"/>
            <a:ext cx="1559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5G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时代的来临，视频银行将成为这个时代的主要流量。</a:t>
            </a:r>
          </a:p>
        </p:txBody>
      </p:sp>
      <p:grpSp>
        <p:nvGrpSpPr>
          <p:cNvPr id="71" name="Group 52"/>
          <p:cNvGrpSpPr>
            <a:grpSpLocks noChangeAspect="1"/>
          </p:cNvGrpSpPr>
          <p:nvPr/>
        </p:nvGrpSpPr>
        <p:grpSpPr bwMode="auto">
          <a:xfrm>
            <a:off x="5887050" y="3301462"/>
            <a:ext cx="417900" cy="414299"/>
            <a:chOff x="3783" y="2102"/>
            <a:chExt cx="116" cy="115"/>
          </a:xfrm>
          <a:solidFill>
            <a:srgbClr val="FDFFFE"/>
          </a:solidFill>
          <a:effectLst/>
        </p:grpSpPr>
        <p:sp>
          <p:nvSpPr>
            <p:cNvPr id="72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3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4" name="Freeform 55"/>
            <p:cNvSpPr>
              <a:spLocks/>
            </p:cNvSpPr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5" name="Freeform 56"/>
            <p:cNvSpPr>
              <a:spLocks/>
            </p:cNvSpPr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6" name="Freeform 57"/>
            <p:cNvSpPr>
              <a:spLocks/>
            </p:cNvSpPr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7" name="Freeform 58"/>
            <p:cNvSpPr>
              <a:spLocks/>
            </p:cNvSpPr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8" name="Freeform 59"/>
            <p:cNvSpPr>
              <a:spLocks/>
            </p:cNvSpPr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79" name="Group 41"/>
          <p:cNvGrpSpPr>
            <a:grpSpLocks noChangeAspect="1"/>
          </p:cNvGrpSpPr>
          <p:nvPr/>
        </p:nvGrpSpPr>
        <p:grpSpPr bwMode="auto">
          <a:xfrm>
            <a:off x="3982910" y="3260085"/>
            <a:ext cx="382315" cy="459936"/>
            <a:chOff x="3783" y="2089"/>
            <a:chExt cx="116" cy="142"/>
          </a:xfrm>
          <a:solidFill>
            <a:srgbClr val="FDFFFE"/>
          </a:solidFill>
          <a:effectLst/>
        </p:grpSpPr>
        <p:sp>
          <p:nvSpPr>
            <p:cNvPr id="80" name="Freeform 42"/>
            <p:cNvSpPr>
              <a:spLocks/>
            </p:cNvSpPr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1" name="Freeform 43"/>
            <p:cNvSpPr>
              <a:spLocks/>
            </p:cNvSpPr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2" name="Freeform 44"/>
            <p:cNvSpPr>
              <a:spLocks/>
            </p:cNvSpPr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3" name="Freeform 45"/>
            <p:cNvSpPr>
              <a:spLocks/>
            </p:cNvSpPr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4" name="Freeform 46"/>
            <p:cNvSpPr>
              <a:spLocks/>
            </p:cNvSpPr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7" name="Freeform 49"/>
            <p:cNvSpPr>
              <a:spLocks/>
            </p:cNvSpPr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88" name="Group 62"/>
          <p:cNvGrpSpPr>
            <a:grpSpLocks noChangeAspect="1"/>
          </p:cNvGrpSpPr>
          <p:nvPr/>
        </p:nvGrpSpPr>
        <p:grpSpPr bwMode="auto">
          <a:xfrm>
            <a:off x="7818391" y="3398853"/>
            <a:ext cx="408773" cy="326385"/>
            <a:chOff x="3775" y="2110"/>
            <a:chExt cx="129" cy="103"/>
          </a:xfrm>
          <a:solidFill>
            <a:srgbClr val="FDFFFE"/>
          </a:solidFill>
          <a:effectLst/>
        </p:grpSpPr>
        <p:sp>
          <p:nvSpPr>
            <p:cNvPr id="89" name="Freeform 63"/>
            <p:cNvSpPr>
              <a:spLocks/>
            </p:cNvSpPr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0" name="Freeform 64"/>
            <p:cNvSpPr>
              <a:spLocks/>
            </p:cNvSpPr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1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92" name="组合 103"/>
          <p:cNvGrpSpPr/>
          <p:nvPr/>
        </p:nvGrpSpPr>
        <p:grpSpPr>
          <a:xfrm>
            <a:off x="3617777" y="1995266"/>
            <a:ext cx="1074057" cy="724536"/>
            <a:chOff x="2974704" y="3381673"/>
            <a:chExt cx="1074057" cy="724536"/>
          </a:xfrm>
        </p:grpSpPr>
        <p:sp>
          <p:nvSpPr>
            <p:cNvPr id="93" name="文本框 92"/>
            <p:cNvSpPr txBox="1"/>
            <p:nvPr/>
          </p:nvSpPr>
          <p:spPr>
            <a:xfrm>
              <a:off x="3101868" y="3381673"/>
              <a:ext cx="807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01ACB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01</a:t>
              </a:r>
              <a:endParaRPr lang="zh-CN" altLang="en-US" sz="3200" dirty="0">
                <a:solidFill>
                  <a:srgbClr val="01ACBE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2974704" y="3767655"/>
              <a:ext cx="1074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ITEM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95" name="组合 115"/>
          <p:cNvGrpSpPr/>
          <p:nvPr/>
        </p:nvGrpSpPr>
        <p:grpSpPr>
          <a:xfrm>
            <a:off x="5585427" y="1995266"/>
            <a:ext cx="1074057" cy="724536"/>
            <a:chOff x="2974704" y="3381673"/>
            <a:chExt cx="1074057" cy="724536"/>
          </a:xfrm>
        </p:grpSpPr>
        <p:sp>
          <p:nvSpPr>
            <p:cNvPr id="96" name="文本框 95"/>
            <p:cNvSpPr txBox="1"/>
            <p:nvPr/>
          </p:nvSpPr>
          <p:spPr>
            <a:xfrm>
              <a:off x="3101868" y="3381673"/>
              <a:ext cx="807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E8707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02</a:t>
              </a:r>
              <a:endParaRPr lang="zh-CN" altLang="en-US" sz="3200" dirty="0">
                <a:solidFill>
                  <a:srgbClr val="E8707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974704" y="3767655"/>
              <a:ext cx="1074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ITEM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98" name="组合 118"/>
          <p:cNvGrpSpPr/>
          <p:nvPr/>
        </p:nvGrpSpPr>
        <p:grpSpPr>
          <a:xfrm>
            <a:off x="7499270" y="1995266"/>
            <a:ext cx="1074057" cy="724536"/>
            <a:chOff x="2974704" y="3381673"/>
            <a:chExt cx="1074057" cy="724536"/>
          </a:xfrm>
        </p:grpSpPr>
        <p:sp>
          <p:nvSpPr>
            <p:cNvPr id="99" name="文本框 98"/>
            <p:cNvSpPr txBox="1"/>
            <p:nvPr/>
          </p:nvSpPr>
          <p:spPr>
            <a:xfrm>
              <a:off x="3101868" y="3381673"/>
              <a:ext cx="807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FFB85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03</a:t>
              </a:r>
              <a:endParaRPr lang="zh-CN" altLang="en-US" sz="3200" dirty="0">
                <a:solidFill>
                  <a:srgbClr val="FFB850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974704" y="3767655"/>
              <a:ext cx="1074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ITEM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3686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560609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金融行业整体趋势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7350" y="3911285"/>
            <a:ext cx="3488080" cy="2089053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615129" y="1757186"/>
            <a:ext cx="8554748" cy="4448149"/>
            <a:chOff x="0" y="1819891"/>
            <a:chExt cx="8554748" cy="4448149"/>
          </a:xfrm>
        </p:grpSpPr>
        <p:sp>
          <p:nvSpPr>
            <p:cNvPr id="165" name="文本框 164"/>
            <p:cNvSpPr txBox="1"/>
            <p:nvPr/>
          </p:nvSpPr>
          <p:spPr>
            <a:xfrm>
              <a:off x="3873595" y="2560412"/>
              <a:ext cx="3479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dirty="0">
                  <a:latin typeface="Microsoft YaHei" charset="-122"/>
                  <a:ea typeface="Microsoft YaHei" charset="-122"/>
                  <a:cs typeface="Microsoft YaHei" charset="-122"/>
                </a:rPr>
                <a:t>企业敢于自我颠覆！</a:t>
              </a:r>
              <a:endPara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5067140" y="3384260"/>
              <a:ext cx="2724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dirty="0">
                  <a:latin typeface="Microsoft YaHei" charset="-122"/>
                  <a:ea typeface="Microsoft YaHei" charset="-122"/>
                  <a:cs typeface="Microsoft YaHei" charset="-122"/>
                </a:rPr>
                <a:t>危机与商机并存！</a:t>
              </a:r>
              <a:endPara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0" name="Freeform 394"/>
            <p:cNvSpPr>
              <a:spLocks/>
            </p:cNvSpPr>
            <p:nvPr/>
          </p:nvSpPr>
          <p:spPr bwMode="auto">
            <a:xfrm>
              <a:off x="947684" y="5721137"/>
              <a:ext cx="3873594" cy="546903"/>
            </a:xfrm>
            <a:custGeom>
              <a:avLst/>
              <a:gdLst>
                <a:gd name="T0" fmla="*/ 669 w 903"/>
                <a:gd name="T1" fmla="*/ 0 h 125"/>
                <a:gd name="T2" fmla="*/ 0 w 903"/>
                <a:gd name="T3" fmla="*/ 65 h 125"/>
                <a:gd name="T4" fmla="*/ 213 w 903"/>
                <a:gd name="T5" fmla="*/ 125 h 125"/>
                <a:gd name="T6" fmla="*/ 887 w 903"/>
                <a:gd name="T7" fmla="*/ 91 h 125"/>
                <a:gd name="T8" fmla="*/ 695 w 903"/>
                <a:gd name="T9" fmla="*/ 0 h 125"/>
                <a:gd name="T10" fmla="*/ 669 w 903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3" h="125">
                  <a:moveTo>
                    <a:pt x="669" y="0"/>
                  </a:moveTo>
                  <a:cubicBezTo>
                    <a:pt x="486" y="0"/>
                    <a:pt x="0" y="65"/>
                    <a:pt x="0" y="65"/>
                  </a:cubicBezTo>
                  <a:cubicBezTo>
                    <a:pt x="213" y="125"/>
                    <a:pt x="213" y="125"/>
                    <a:pt x="213" y="125"/>
                  </a:cubicBezTo>
                  <a:cubicBezTo>
                    <a:pt x="267" y="125"/>
                    <a:pt x="872" y="117"/>
                    <a:pt x="887" y="91"/>
                  </a:cubicBezTo>
                  <a:cubicBezTo>
                    <a:pt x="903" y="65"/>
                    <a:pt x="851" y="8"/>
                    <a:pt x="695" y="0"/>
                  </a:cubicBezTo>
                  <a:cubicBezTo>
                    <a:pt x="687" y="0"/>
                    <a:pt x="678" y="0"/>
                    <a:pt x="669" y="0"/>
                  </a:cubicBezTo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rgbClr val="F1F1F1">
                    <a:alpha val="60000"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90"/>
            <p:cNvSpPr>
              <a:spLocks/>
            </p:cNvSpPr>
            <p:nvPr/>
          </p:nvSpPr>
          <p:spPr bwMode="auto">
            <a:xfrm>
              <a:off x="0" y="5468415"/>
              <a:ext cx="3873594" cy="546903"/>
            </a:xfrm>
            <a:custGeom>
              <a:avLst/>
              <a:gdLst>
                <a:gd name="T0" fmla="*/ 669 w 903"/>
                <a:gd name="T1" fmla="*/ 0 h 125"/>
                <a:gd name="T2" fmla="*/ 0 w 903"/>
                <a:gd name="T3" fmla="*/ 66 h 125"/>
                <a:gd name="T4" fmla="*/ 213 w 903"/>
                <a:gd name="T5" fmla="*/ 125 h 125"/>
                <a:gd name="T6" fmla="*/ 887 w 903"/>
                <a:gd name="T7" fmla="*/ 92 h 125"/>
                <a:gd name="T8" fmla="*/ 695 w 903"/>
                <a:gd name="T9" fmla="*/ 1 h 125"/>
                <a:gd name="T10" fmla="*/ 669 w 903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3" h="125">
                  <a:moveTo>
                    <a:pt x="669" y="0"/>
                  </a:moveTo>
                  <a:cubicBezTo>
                    <a:pt x="486" y="0"/>
                    <a:pt x="0" y="66"/>
                    <a:pt x="0" y="66"/>
                  </a:cubicBezTo>
                  <a:cubicBezTo>
                    <a:pt x="213" y="125"/>
                    <a:pt x="213" y="125"/>
                    <a:pt x="213" y="125"/>
                  </a:cubicBezTo>
                  <a:cubicBezTo>
                    <a:pt x="267" y="125"/>
                    <a:pt x="871" y="118"/>
                    <a:pt x="887" y="92"/>
                  </a:cubicBezTo>
                  <a:cubicBezTo>
                    <a:pt x="903" y="66"/>
                    <a:pt x="851" y="9"/>
                    <a:pt x="695" y="1"/>
                  </a:cubicBezTo>
                  <a:cubicBezTo>
                    <a:pt x="687" y="0"/>
                    <a:pt x="678" y="0"/>
                    <a:pt x="669" y="0"/>
                  </a:cubicBezTo>
                </a:path>
              </a:pathLst>
            </a:cu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rgbClr val="F1F1F1">
                    <a:alpha val="60000"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Group 372"/>
            <p:cNvGrpSpPr>
              <a:grpSpLocks noChangeAspect="1"/>
            </p:cNvGrpSpPr>
            <p:nvPr/>
          </p:nvGrpSpPr>
          <p:grpSpPr bwMode="auto">
            <a:xfrm>
              <a:off x="940700" y="1883291"/>
              <a:ext cx="4099962" cy="4195941"/>
              <a:chOff x="2292" y="885"/>
              <a:chExt cx="2264" cy="2317"/>
            </a:xfrm>
            <a:effectLst/>
          </p:grpSpPr>
          <p:sp>
            <p:nvSpPr>
              <p:cNvPr id="53" name="Freeform 373"/>
              <p:cNvSpPr>
                <a:spLocks/>
              </p:cNvSpPr>
              <p:nvPr/>
            </p:nvSpPr>
            <p:spPr bwMode="auto">
              <a:xfrm>
                <a:off x="4545" y="2872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7473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74"/>
              <p:cNvSpPr>
                <a:spLocks/>
              </p:cNvSpPr>
              <p:nvPr/>
            </p:nvSpPr>
            <p:spPr bwMode="auto">
              <a:xfrm>
                <a:off x="2292" y="885"/>
                <a:ext cx="2264" cy="2317"/>
              </a:xfrm>
              <a:custGeom>
                <a:avLst/>
                <a:gdLst>
                  <a:gd name="T0" fmla="*/ 883 w 956"/>
                  <a:gd name="T1" fmla="*/ 449 h 978"/>
                  <a:gd name="T2" fmla="*/ 883 w 956"/>
                  <a:gd name="T3" fmla="*/ 449 h 978"/>
                  <a:gd name="T4" fmla="*/ 877 w 956"/>
                  <a:gd name="T5" fmla="*/ 448 h 978"/>
                  <a:gd name="T6" fmla="*/ 865 w 956"/>
                  <a:gd name="T7" fmla="*/ 446 h 978"/>
                  <a:gd name="T8" fmla="*/ 865 w 956"/>
                  <a:gd name="T9" fmla="*/ 446 h 978"/>
                  <a:gd name="T10" fmla="*/ 762 w 956"/>
                  <a:gd name="T11" fmla="*/ 434 h 978"/>
                  <a:gd name="T12" fmla="*/ 762 w 956"/>
                  <a:gd name="T13" fmla="*/ 346 h 978"/>
                  <a:gd name="T14" fmla="*/ 641 w 956"/>
                  <a:gd name="T15" fmla="*/ 337 h 978"/>
                  <a:gd name="T16" fmla="*/ 641 w 956"/>
                  <a:gd name="T17" fmla="*/ 249 h 978"/>
                  <a:gd name="T18" fmla="*/ 519 w 956"/>
                  <a:gd name="T19" fmla="*/ 246 h 978"/>
                  <a:gd name="T20" fmla="*/ 519 w 956"/>
                  <a:gd name="T21" fmla="*/ 159 h 978"/>
                  <a:gd name="T22" fmla="*/ 397 w 956"/>
                  <a:gd name="T23" fmla="*/ 159 h 978"/>
                  <a:gd name="T24" fmla="*/ 397 w 956"/>
                  <a:gd name="T25" fmla="*/ 76 h 978"/>
                  <a:gd name="T26" fmla="*/ 275 w 956"/>
                  <a:gd name="T27" fmla="*/ 76 h 978"/>
                  <a:gd name="T28" fmla="*/ 275 w 956"/>
                  <a:gd name="T29" fmla="*/ 0 h 978"/>
                  <a:gd name="T30" fmla="*/ 3 w 956"/>
                  <a:gd name="T31" fmla="*/ 0 h 978"/>
                  <a:gd name="T32" fmla="*/ 0 w 956"/>
                  <a:gd name="T33" fmla="*/ 3 h 978"/>
                  <a:gd name="T34" fmla="*/ 0 w 956"/>
                  <a:gd name="T35" fmla="*/ 962 h 978"/>
                  <a:gd name="T36" fmla="*/ 884 w 956"/>
                  <a:gd name="T37" fmla="*/ 978 h 978"/>
                  <a:gd name="T38" fmla="*/ 883 w 956"/>
                  <a:gd name="T39" fmla="*/ 809 h 978"/>
                  <a:gd name="T40" fmla="*/ 951 w 956"/>
                  <a:gd name="T41" fmla="*/ 839 h 978"/>
                  <a:gd name="T42" fmla="*/ 951 w 956"/>
                  <a:gd name="T43" fmla="*/ 481 h 978"/>
                  <a:gd name="T44" fmla="*/ 883 w 956"/>
                  <a:gd name="T45" fmla="*/ 449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56" h="978">
                    <a:moveTo>
                      <a:pt x="883" y="449"/>
                    </a:moveTo>
                    <a:cubicBezTo>
                      <a:pt x="883" y="449"/>
                      <a:pt x="883" y="449"/>
                      <a:pt x="883" y="449"/>
                    </a:cubicBezTo>
                    <a:cubicBezTo>
                      <a:pt x="881" y="449"/>
                      <a:pt x="879" y="448"/>
                      <a:pt x="877" y="448"/>
                    </a:cubicBezTo>
                    <a:cubicBezTo>
                      <a:pt x="874" y="447"/>
                      <a:pt x="869" y="447"/>
                      <a:pt x="865" y="446"/>
                    </a:cubicBezTo>
                    <a:cubicBezTo>
                      <a:pt x="865" y="446"/>
                      <a:pt x="865" y="446"/>
                      <a:pt x="865" y="446"/>
                    </a:cubicBezTo>
                    <a:cubicBezTo>
                      <a:pt x="831" y="441"/>
                      <a:pt x="797" y="437"/>
                      <a:pt x="762" y="434"/>
                    </a:cubicBezTo>
                    <a:cubicBezTo>
                      <a:pt x="762" y="404"/>
                      <a:pt x="762" y="375"/>
                      <a:pt x="762" y="346"/>
                    </a:cubicBezTo>
                    <a:cubicBezTo>
                      <a:pt x="722" y="342"/>
                      <a:pt x="681" y="339"/>
                      <a:pt x="641" y="337"/>
                    </a:cubicBezTo>
                    <a:cubicBezTo>
                      <a:pt x="641" y="308"/>
                      <a:pt x="641" y="278"/>
                      <a:pt x="641" y="249"/>
                    </a:cubicBezTo>
                    <a:cubicBezTo>
                      <a:pt x="600" y="247"/>
                      <a:pt x="559" y="246"/>
                      <a:pt x="519" y="246"/>
                    </a:cubicBezTo>
                    <a:cubicBezTo>
                      <a:pt x="519" y="216"/>
                      <a:pt x="519" y="188"/>
                      <a:pt x="519" y="159"/>
                    </a:cubicBezTo>
                    <a:cubicBezTo>
                      <a:pt x="397" y="159"/>
                      <a:pt x="397" y="159"/>
                      <a:pt x="397" y="159"/>
                    </a:cubicBezTo>
                    <a:cubicBezTo>
                      <a:pt x="397" y="129"/>
                      <a:pt x="397" y="105"/>
                      <a:pt x="397" y="76"/>
                    </a:cubicBezTo>
                    <a:cubicBezTo>
                      <a:pt x="275" y="76"/>
                      <a:pt x="275" y="76"/>
                      <a:pt x="275" y="76"/>
                    </a:cubicBezTo>
                    <a:cubicBezTo>
                      <a:pt x="275" y="47"/>
                      <a:pt x="275" y="30"/>
                      <a:pt x="27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640"/>
                      <a:pt x="0" y="962"/>
                    </a:cubicBezTo>
                    <a:cubicBezTo>
                      <a:pt x="190" y="962"/>
                      <a:pt x="576" y="933"/>
                      <a:pt x="884" y="978"/>
                    </a:cubicBezTo>
                    <a:cubicBezTo>
                      <a:pt x="884" y="921"/>
                      <a:pt x="884" y="865"/>
                      <a:pt x="883" y="809"/>
                    </a:cubicBezTo>
                    <a:cubicBezTo>
                      <a:pt x="943" y="819"/>
                      <a:pt x="950" y="834"/>
                      <a:pt x="951" y="839"/>
                    </a:cubicBezTo>
                    <a:cubicBezTo>
                      <a:pt x="951" y="481"/>
                      <a:pt x="951" y="481"/>
                      <a:pt x="951" y="481"/>
                    </a:cubicBezTo>
                    <a:cubicBezTo>
                      <a:pt x="951" y="481"/>
                      <a:pt x="956" y="461"/>
                      <a:pt x="883" y="449"/>
                    </a:cubicBezTo>
                    <a:close/>
                  </a:path>
                </a:pathLst>
              </a:custGeom>
              <a:gradFill>
                <a:gsLst>
                  <a:gs pos="47000">
                    <a:srgbClr val="01B7CA"/>
                  </a:gs>
                  <a:gs pos="0">
                    <a:srgbClr val="019BAB"/>
                  </a:gs>
                  <a:gs pos="100000">
                    <a:srgbClr val="01D3E9"/>
                  </a:gs>
                </a:gsLst>
                <a:lin ang="66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5" name="Freeform 365"/>
            <p:cNvSpPr>
              <a:spLocks noEditPoints="1"/>
            </p:cNvSpPr>
            <p:nvPr/>
          </p:nvSpPr>
          <p:spPr bwMode="auto">
            <a:xfrm>
              <a:off x="1804778" y="3319739"/>
              <a:ext cx="3096702" cy="2892066"/>
            </a:xfrm>
            <a:custGeom>
              <a:avLst/>
              <a:gdLst>
                <a:gd name="T0" fmla="*/ 226 w 721"/>
                <a:gd name="T1" fmla="*/ 329 h 673"/>
                <a:gd name="T2" fmla="*/ 188 w 721"/>
                <a:gd name="T3" fmla="*/ 305 h 673"/>
                <a:gd name="T4" fmla="*/ 253 w 721"/>
                <a:gd name="T5" fmla="*/ 331 h 673"/>
                <a:gd name="T6" fmla="*/ 229 w 721"/>
                <a:gd name="T7" fmla="*/ 375 h 673"/>
                <a:gd name="T8" fmla="*/ 146 w 721"/>
                <a:gd name="T9" fmla="*/ 463 h 673"/>
                <a:gd name="T10" fmla="*/ 198 w 721"/>
                <a:gd name="T11" fmla="*/ 434 h 673"/>
                <a:gd name="T12" fmla="*/ 216 w 721"/>
                <a:gd name="T13" fmla="*/ 436 h 673"/>
                <a:gd name="T14" fmla="*/ 225 w 721"/>
                <a:gd name="T15" fmla="*/ 434 h 673"/>
                <a:gd name="T16" fmla="*/ 155 w 721"/>
                <a:gd name="T17" fmla="*/ 3 h 673"/>
                <a:gd name="T18" fmla="*/ 141 w 721"/>
                <a:gd name="T19" fmla="*/ 66 h 673"/>
                <a:gd name="T20" fmla="*/ 144 w 721"/>
                <a:gd name="T21" fmla="*/ 70 h 673"/>
                <a:gd name="T22" fmla="*/ 144 w 721"/>
                <a:gd name="T23" fmla="*/ 77 h 673"/>
                <a:gd name="T24" fmla="*/ 122 w 721"/>
                <a:gd name="T25" fmla="*/ 118 h 673"/>
                <a:gd name="T26" fmla="*/ 100 w 721"/>
                <a:gd name="T27" fmla="*/ 164 h 673"/>
                <a:gd name="T28" fmla="*/ 61 w 721"/>
                <a:gd name="T29" fmla="*/ 240 h 673"/>
                <a:gd name="T30" fmla="*/ 98 w 721"/>
                <a:gd name="T31" fmla="*/ 206 h 673"/>
                <a:gd name="T32" fmla="*/ 114 w 721"/>
                <a:gd name="T33" fmla="*/ 269 h 673"/>
                <a:gd name="T34" fmla="*/ 133 w 721"/>
                <a:gd name="T35" fmla="*/ 297 h 673"/>
                <a:gd name="T36" fmla="*/ 130 w 721"/>
                <a:gd name="T37" fmla="*/ 328 h 673"/>
                <a:gd name="T38" fmla="*/ 72 w 721"/>
                <a:gd name="T39" fmla="*/ 433 h 673"/>
                <a:gd name="T40" fmla="*/ 80 w 721"/>
                <a:gd name="T41" fmla="*/ 436 h 673"/>
                <a:gd name="T42" fmla="*/ 98 w 721"/>
                <a:gd name="T43" fmla="*/ 433 h 673"/>
                <a:gd name="T44" fmla="*/ 86 w 721"/>
                <a:gd name="T45" fmla="*/ 503 h 673"/>
                <a:gd name="T46" fmla="*/ 80 w 721"/>
                <a:gd name="T47" fmla="*/ 522 h 673"/>
                <a:gd name="T48" fmla="*/ 92 w 721"/>
                <a:gd name="T49" fmla="*/ 531 h 673"/>
                <a:gd name="T50" fmla="*/ 97 w 721"/>
                <a:gd name="T51" fmla="*/ 530 h 673"/>
                <a:gd name="T52" fmla="*/ 99 w 721"/>
                <a:gd name="T53" fmla="*/ 535 h 673"/>
                <a:gd name="T54" fmla="*/ 114 w 721"/>
                <a:gd name="T55" fmla="*/ 551 h 673"/>
                <a:gd name="T56" fmla="*/ 0 w 721"/>
                <a:gd name="T57" fmla="*/ 652 h 673"/>
                <a:gd name="T58" fmla="*/ 686 w 721"/>
                <a:gd name="T59" fmla="*/ 673 h 673"/>
                <a:gd name="T60" fmla="*/ 721 w 721"/>
                <a:gd name="T61" fmla="*/ 512 h 673"/>
                <a:gd name="T62" fmla="*/ 460 w 721"/>
                <a:gd name="T63" fmla="*/ 218 h 673"/>
                <a:gd name="T64" fmla="*/ 345 w 721"/>
                <a:gd name="T65" fmla="*/ 293 h 673"/>
                <a:gd name="T66" fmla="*/ 289 w 721"/>
                <a:gd name="T67" fmla="*/ 375 h 673"/>
                <a:gd name="T68" fmla="*/ 292 w 721"/>
                <a:gd name="T69" fmla="*/ 281 h 673"/>
                <a:gd name="T70" fmla="*/ 223 w 721"/>
                <a:gd name="T71" fmla="*/ 230 h 673"/>
                <a:gd name="T72" fmla="*/ 267 w 721"/>
                <a:gd name="T73" fmla="*/ 239 h 673"/>
                <a:gd name="T74" fmla="*/ 277 w 721"/>
                <a:gd name="T75" fmla="*/ 248 h 673"/>
                <a:gd name="T76" fmla="*/ 295 w 721"/>
                <a:gd name="T77" fmla="*/ 249 h 673"/>
                <a:gd name="T78" fmla="*/ 305 w 721"/>
                <a:gd name="T79" fmla="*/ 239 h 673"/>
                <a:gd name="T80" fmla="*/ 306 w 721"/>
                <a:gd name="T81" fmla="*/ 224 h 673"/>
                <a:gd name="T82" fmla="*/ 296 w 721"/>
                <a:gd name="T83" fmla="*/ 219 h 673"/>
                <a:gd name="T84" fmla="*/ 285 w 721"/>
                <a:gd name="T85" fmla="*/ 218 h 673"/>
                <a:gd name="T86" fmla="*/ 277 w 721"/>
                <a:gd name="T87" fmla="*/ 217 h 673"/>
                <a:gd name="T88" fmla="*/ 217 w 721"/>
                <a:gd name="T89" fmla="*/ 184 h 673"/>
                <a:gd name="T90" fmla="*/ 191 w 721"/>
                <a:gd name="T91" fmla="*/ 113 h 673"/>
                <a:gd name="T92" fmla="*/ 182 w 721"/>
                <a:gd name="T93" fmla="*/ 87 h 673"/>
                <a:gd name="T94" fmla="*/ 189 w 721"/>
                <a:gd name="T95" fmla="*/ 79 h 673"/>
                <a:gd name="T96" fmla="*/ 197 w 721"/>
                <a:gd name="T97" fmla="*/ 74 h 673"/>
                <a:gd name="T98" fmla="*/ 198 w 721"/>
                <a:gd name="T99" fmla="*/ 63 h 673"/>
                <a:gd name="T100" fmla="*/ 198 w 721"/>
                <a:gd name="T101" fmla="*/ 55 h 673"/>
                <a:gd name="T102" fmla="*/ 200 w 721"/>
                <a:gd name="T103" fmla="*/ 45 h 673"/>
                <a:gd name="T104" fmla="*/ 195 w 721"/>
                <a:gd name="T105" fmla="*/ 37 h 673"/>
                <a:gd name="T106" fmla="*/ 195 w 721"/>
                <a:gd name="T107" fmla="*/ 26 h 673"/>
                <a:gd name="T108" fmla="*/ 183 w 721"/>
                <a:gd name="T109" fmla="*/ 1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1" h="673">
                  <a:moveTo>
                    <a:pt x="225" y="434"/>
                  </a:moveTo>
                  <a:cubicBezTo>
                    <a:pt x="226" y="329"/>
                    <a:pt x="226" y="329"/>
                    <a:pt x="226" y="329"/>
                  </a:cubicBezTo>
                  <a:cubicBezTo>
                    <a:pt x="185" y="328"/>
                    <a:pt x="185" y="328"/>
                    <a:pt x="185" y="328"/>
                  </a:cubicBezTo>
                  <a:cubicBezTo>
                    <a:pt x="187" y="315"/>
                    <a:pt x="188" y="305"/>
                    <a:pt x="188" y="305"/>
                  </a:cubicBezTo>
                  <a:cubicBezTo>
                    <a:pt x="249" y="324"/>
                    <a:pt x="249" y="324"/>
                    <a:pt x="249" y="324"/>
                  </a:cubicBezTo>
                  <a:cubicBezTo>
                    <a:pt x="255" y="327"/>
                    <a:pt x="253" y="331"/>
                    <a:pt x="253" y="331"/>
                  </a:cubicBezTo>
                  <a:cubicBezTo>
                    <a:pt x="253" y="333"/>
                    <a:pt x="251" y="353"/>
                    <a:pt x="248" y="375"/>
                  </a:cubicBezTo>
                  <a:cubicBezTo>
                    <a:pt x="229" y="375"/>
                    <a:pt x="229" y="375"/>
                    <a:pt x="229" y="375"/>
                  </a:cubicBezTo>
                  <a:cubicBezTo>
                    <a:pt x="229" y="404"/>
                    <a:pt x="229" y="432"/>
                    <a:pt x="229" y="461"/>
                  </a:cubicBezTo>
                  <a:cubicBezTo>
                    <a:pt x="201" y="461"/>
                    <a:pt x="174" y="462"/>
                    <a:pt x="146" y="463"/>
                  </a:cubicBezTo>
                  <a:cubicBezTo>
                    <a:pt x="151" y="453"/>
                    <a:pt x="156" y="442"/>
                    <a:pt x="160" y="434"/>
                  </a:cubicBezTo>
                  <a:cubicBezTo>
                    <a:pt x="198" y="434"/>
                    <a:pt x="198" y="434"/>
                    <a:pt x="198" y="434"/>
                  </a:cubicBezTo>
                  <a:cubicBezTo>
                    <a:pt x="198" y="436"/>
                    <a:pt x="198" y="436"/>
                    <a:pt x="198" y="436"/>
                  </a:cubicBezTo>
                  <a:cubicBezTo>
                    <a:pt x="216" y="436"/>
                    <a:pt x="216" y="436"/>
                    <a:pt x="216" y="436"/>
                  </a:cubicBezTo>
                  <a:cubicBezTo>
                    <a:pt x="216" y="434"/>
                    <a:pt x="216" y="434"/>
                    <a:pt x="216" y="434"/>
                  </a:cubicBezTo>
                  <a:cubicBezTo>
                    <a:pt x="225" y="434"/>
                    <a:pt x="225" y="434"/>
                    <a:pt x="225" y="434"/>
                  </a:cubicBezTo>
                  <a:moveTo>
                    <a:pt x="174" y="0"/>
                  </a:moveTo>
                  <a:cubicBezTo>
                    <a:pt x="169" y="0"/>
                    <a:pt x="163" y="1"/>
                    <a:pt x="155" y="3"/>
                  </a:cubicBezTo>
                  <a:cubicBezTo>
                    <a:pt x="129" y="10"/>
                    <a:pt x="128" y="29"/>
                    <a:pt x="130" y="41"/>
                  </a:cubicBezTo>
                  <a:cubicBezTo>
                    <a:pt x="133" y="53"/>
                    <a:pt x="139" y="64"/>
                    <a:pt x="141" y="66"/>
                  </a:cubicBezTo>
                  <a:cubicBezTo>
                    <a:pt x="142" y="69"/>
                    <a:pt x="142" y="74"/>
                    <a:pt x="142" y="74"/>
                  </a:cubicBezTo>
                  <a:cubicBezTo>
                    <a:pt x="142" y="74"/>
                    <a:pt x="143" y="70"/>
                    <a:pt x="144" y="70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44" y="71"/>
                    <a:pt x="144" y="74"/>
                    <a:pt x="144" y="77"/>
                  </a:cubicBezTo>
                  <a:cubicBezTo>
                    <a:pt x="144" y="77"/>
                    <a:pt x="144" y="79"/>
                    <a:pt x="144" y="80"/>
                  </a:cubicBezTo>
                  <a:cubicBezTo>
                    <a:pt x="139" y="91"/>
                    <a:pt x="128" y="107"/>
                    <a:pt x="122" y="118"/>
                  </a:cubicBezTo>
                  <a:cubicBezTo>
                    <a:pt x="122" y="120"/>
                    <a:pt x="118" y="131"/>
                    <a:pt x="114" y="139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73" y="195"/>
                    <a:pt x="59" y="225"/>
                    <a:pt x="59" y="225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91" y="226"/>
                    <a:pt x="93" y="217"/>
                    <a:pt x="98" y="206"/>
                  </a:cubicBezTo>
                  <a:cubicBezTo>
                    <a:pt x="108" y="269"/>
                    <a:pt x="108" y="269"/>
                    <a:pt x="108" y="269"/>
                  </a:cubicBezTo>
                  <a:cubicBezTo>
                    <a:pt x="114" y="269"/>
                    <a:pt x="114" y="269"/>
                    <a:pt x="114" y="269"/>
                  </a:cubicBezTo>
                  <a:cubicBezTo>
                    <a:pt x="112" y="279"/>
                    <a:pt x="111" y="289"/>
                    <a:pt x="111" y="289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17"/>
                    <a:pt x="132" y="317"/>
                    <a:pt x="132" y="317"/>
                  </a:cubicBezTo>
                  <a:cubicBezTo>
                    <a:pt x="131" y="320"/>
                    <a:pt x="130" y="323"/>
                    <a:pt x="130" y="328"/>
                  </a:cubicBezTo>
                  <a:cubicBezTo>
                    <a:pt x="73" y="328"/>
                    <a:pt x="73" y="328"/>
                    <a:pt x="73" y="328"/>
                  </a:cubicBezTo>
                  <a:cubicBezTo>
                    <a:pt x="72" y="433"/>
                    <a:pt x="72" y="433"/>
                    <a:pt x="72" y="433"/>
                  </a:cubicBezTo>
                  <a:cubicBezTo>
                    <a:pt x="80" y="433"/>
                    <a:pt x="80" y="433"/>
                    <a:pt x="80" y="433"/>
                  </a:cubicBezTo>
                  <a:cubicBezTo>
                    <a:pt x="80" y="436"/>
                    <a:pt x="80" y="436"/>
                    <a:pt x="80" y="436"/>
                  </a:cubicBezTo>
                  <a:cubicBezTo>
                    <a:pt x="98" y="436"/>
                    <a:pt x="98" y="436"/>
                    <a:pt x="98" y="436"/>
                  </a:cubicBezTo>
                  <a:cubicBezTo>
                    <a:pt x="98" y="433"/>
                    <a:pt x="98" y="433"/>
                    <a:pt x="98" y="433"/>
                  </a:cubicBezTo>
                  <a:cubicBezTo>
                    <a:pt x="115" y="433"/>
                    <a:pt x="115" y="433"/>
                    <a:pt x="115" y="433"/>
                  </a:cubicBezTo>
                  <a:cubicBezTo>
                    <a:pt x="86" y="503"/>
                    <a:pt x="86" y="503"/>
                    <a:pt x="86" y="503"/>
                  </a:cubicBezTo>
                  <a:cubicBezTo>
                    <a:pt x="87" y="506"/>
                    <a:pt x="87" y="506"/>
                    <a:pt x="87" y="506"/>
                  </a:cubicBezTo>
                  <a:cubicBezTo>
                    <a:pt x="89" y="507"/>
                    <a:pt x="78" y="519"/>
                    <a:pt x="80" y="522"/>
                  </a:cubicBezTo>
                  <a:cubicBezTo>
                    <a:pt x="83" y="525"/>
                    <a:pt x="87" y="528"/>
                    <a:pt x="92" y="531"/>
                  </a:cubicBezTo>
                  <a:cubicBezTo>
                    <a:pt x="92" y="531"/>
                    <a:pt x="92" y="531"/>
                    <a:pt x="92" y="531"/>
                  </a:cubicBezTo>
                  <a:cubicBezTo>
                    <a:pt x="93" y="531"/>
                    <a:pt x="94" y="531"/>
                    <a:pt x="95" y="531"/>
                  </a:cubicBezTo>
                  <a:cubicBezTo>
                    <a:pt x="95" y="530"/>
                    <a:pt x="96" y="530"/>
                    <a:pt x="97" y="530"/>
                  </a:cubicBezTo>
                  <a:cubicBezTo>
                    <a:pt x="97" y="530"/>
                    <a:pt x="97" y="530"/>
                    <a:pt x="97" y="530"/>
                  </a:cubicBezTo>
                  <a:cubicBezTo>
                    <a:pt x="99" y="531"/>
                    <a:pt x="98" y="535"/>
                    <a:pt x="99" y="535"/>
                  </a:cubicBezTo>
                  <a:cubicBezTo>
                    <a:pt x="104" y="538"/>
                    <a:pt x="109" y="541"/>
                    <a:pt x="114" y="543"/>
                  </a:cubicBezTo>
                  <a:cubicBezTo>
                    <a:pt x="114" y="546"/>
                    <a:pt x="114" y="549"/>
                    <a:pt x="114" y="551"/>
                  </a:cubicBezTo>
                  <a:cubicBezTo>
                    <a:pt x="76" y="553"/>
                    <a:pt x="38" y="556"/>
                    <a:pt x="0" y="560"/>
                  </a:cubicBezTo>
                  <a:cubicBezTo>
                    <a:pt x="0" y="652"/>
                    <a:pt x="0" y="652"/>
                    <a:pt x="0" y="652"/>
                  </a:cubicBezTo>
                  <a:cubicBezTo>
                    <a:pt x="79" y="650"/>
                    <a:pt x="167" y="648"/>
                    <a:pt x="258" y="648"/>
                  </a:cubicBezTo>
                  <a:cubicBezTo>
                    <a:pt x="400" y="648"/>
                    <a:pt x="551" y="653"/>
                    <a:pt x="686" y="673"/>
                  </a:cubicBezTo>
                  <a:cubicBezTo>
                    <a:pt x="686" y="616"/>
                    <a:pt x="686" y="560"/>
                    <a:pt x="685" y="504"/>
                  </a:cubicBezTo>
                  <a:cubicBezTo>
                    <a:pt x="700" y="506"/>
                    <a:pt x="712" y="509"/>
                    <a:pt x="721" y="512"/>
                  </a:cubicBezTo>
                  <a:cubicBezTo>
                    <a:pt x="721" y="436"/>
                    <a:pt x="721" y="359"/>
                    <a:pt x="721" y="269"/>
                  </a:cubicBezTo>
                  <a:cubicBezTo>
                    <a:pt x="708" y="219"/>
                    <a:pt x="460" y="218"/>
                    <a:pt x="460" y="218"/>
                  </a:cubicBezTo>
                  <a:cubicBezTo>
                    <a:pt x="460" y="247"/>
                    <a:pt x="460" y="272"/>
                    <a:pt x="460" y="301"/>
                  </a:cubicBezTo>
                  <a:cubicBezTo>
                    <a:pt x="460" y="301"/>
                    <a:pt x="398" y="295"/>
                    <a:pt x="345" y="293"/>
                  </a:cubicBezTo>
                  <a:cubicBezTo>
                    <a:pt x="345" y="322"/>
                    <a:pt x="345" y="346"/>
                    <a:pt x="345" y="375"/>
                  </a:cubicBezTo>
                  <a:cubicBezTo>
                    <a:pt x="289" y="375"/>
                    <a:pt x="289" y="375"/>
                    <a:pt x="289" y="375"/>
                  </a:cubicBezTo>
                  <a:cubicBezTo>
                    <a:pt x="302" y="308"/>
                    <a:pt x="302" y="308"/>
                    <a:pt x="302" y="308"/>
                  </a:cubicBezTo>
                  <a:cubicBezTo>
                    <a:pt x="305" y="288"/>
                    <a:pt x="292" y="281"/>
                    <a:pt x="292" y="281"/>
                  </a:cubicBezTo>
                  <a:cubicBezTo>
                    <a:pt x="286" y="275"/>
                    <a:pt x="227" y="252"/>
                    <a:pt x="227" y="252"/>
                  </a:cubicBezTo>
                  <a:cubicBezTo>
                    <a:pt x="227" y="252"/>
                    <a:pt x="225" y="242"/>
                    <a:pt x="223" y="230"/>
                  </a:cubicBezTo>
                  <a:cubicBezTo>
                    <a:pt x="266" y="242"/>
                    <a:pt x="266" y="242"/>
                    <a:pt x="266" y="242"/>
                  </a:cubicBezTo>
                  <a:cubicBezTo>
                    <a:pt x="267" y="239"/>
                    <a:pt x="267" y="239"/>
                    <a:pt x="267" y="239"/>
                  </a:cubicBezTo>
                  <a:cubicBezTo>
                    <a:pt x="268" y="239"/>
                    <a:pt x="268" y="240"/>
                    <a:pt x="268" y="240"/>
                  </a:cubicBezTo>
                  <a:cubicBezTo>
                    <a:pt x="271" y="242"/>
                    <a:pt x="274" y="244"/>
                    <a:pt x="277" y="248"/>
                  </a:cubicBezTo>
                  <a:cubicBezTo>
                    <a:pt x="279" y="250"/>
                    <a:pt x="282" y="250"/>
                    <a:pt x="285" y="250"/>
                  </a:cubicBezTo>
                  <a:cubicBezTo>
                    <a:pt x="289" y="250"/>
                    <a:pt x="293" y="249"/>
                    <a:pt x="295" y="249"/>
                  </a:cubicBezTo>
                  <a:cubicBezTo>
                    <a:pt x="298" y="249"/>
                    <a:pt x="299" y="249"/>
                    <a:pt x="300" y="246"/>
                  </a:cubicBezTo>
                  <a:cubicBezTo>
                    <a:pt x="300" y="244"/>
                    <a:pt x="305" y="242"/>
                    <a:pt x="305" y="239"/>
                  </a:cubicBezTo>
                  <a:cubicBezTo>
                    <a:pt x="305" y="237"/>
                    <a:pt x="306" y="233"/>
                    <a:pt x="307" y="231"/>
                  </a:cubicBezTo>
                  <a:cubicBezTo>
                    <a:pt x="307" y="229"/>
                    <a:pt x="308" y="226"/>
                    <a:pt x="306" y="224"/>
                  </a:cubicBezTo>
                  <a:cubicBezTo>
                    <a:pt x="303" y="222"/>
                    <a:pt x="296" y="222"/>
                    <a:pt x="296" y="222"/>
                  </a:cubicBezTo>
                  <a:cubicBezTo>
                    <a:pt x="296" y="222"/>
                    <a:pt x="296" y="222"/>
                    <a:pt x="296" y="219"/>
                  </a:cubicBezTo>
                  <a:cubicBezTo>
                    <a:pt x="296" y="218"/>
                    <a:pt x="295" y="217"/>
                    <a:pt x="293" y="217"/>
                  </a:cubicBezTo>
                  <a:cubicBezTo>
                    <a:pt x="291" y="217"/>
                    <a:pt x="289" y="218"/>
                    <a:pt x="285" y="218"/>
                  </a:cubicBezTo>
                  <a:cubicBezTo>
                    <a:pt x="280" y="219"/>
                    <a:pt x="276" y="220"/>
                    <a:pt x="275" y="221"/>
                  </a:cubicBezTo>
                  <a:cubicBezTo>
                    <a:pt x="277" y="217"/>
                    <a:pt x="277" y="217"/>
                    <a:pt x="277" y="217"/>
                  </a:cubicBezTo>
                  <a:cubicBezTo>
                    <a:pt x="218" y="196"/>
                    <a:pt x="218" y="196"/>
                    <a:pt x="218" y="196"/>
                  </a:cubicBezTo>
                  <a:cubicBezTo>
                    <a:pt x="218" y="191"/>
                    <a:pt x="217" y="187"/>
                    <a:pt x="217" y="184"/>
                  </a:cubicBezTo>
                  <a:cubicBezTo>
                    <a:pt x="215" y="169"/>
                    <a:pt x="206" y="143"/>
                    <a:pt x="201" y="135"/>
                  </a:cubicBezTo>
                  <a:cubicBezTo>
                    <a:pt x="196" y="127"/>
                    <a:pt x="191" y="113"/>
                    <a:pt x="191" y="113"/>
                  </a:cubicBezTo>
                  <a:cubicBezTo>
                    <a:pt x="191" y="113"/>
                    <a:pt x="194" y="103"/>
                    <a:pt x="192" y="96"/>
                  </a:cubicBezTo>
                  <a:cubicBezTo>
                    <a:pt x="191" y="90"/>
                    <a:pt x="182" y="87"/>
                    <a:pt x="182" y="8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6" y="78"/>
                    <a:pt x="187" y="79"/>
                    <a:pt x="189" y="79"/>
                  </a:cubicBezTo>
                  <a:cubicBezTo>
                    <a:pt x="192" y="79"/>
                    <a:pt x="192" y="78"/>
                    <a:pt x="194" y="78"/>
                  </a:cubicBezTo>
                  <a:cubicBezTo>
                    <a:pt x="195" y="77"/>
                    <a:pt x="197" y="77"/>
                    <a:pt x="197" y="74"/>
                  </a:cubicBezTo>
                  <a:cubicBezTo>
                    <a:pt x="196" y="72"/>
                    <a:pt x="197" y="71"/>
                    <a:pt x="197" y="69"/>
                  </a:cubicBezTo>
                  <a:cubicBezTo>
                    <a:pt x="196" y="67"/>
                    <a:pt x="197" y="66"/>
                    <a:pt x="198" y="63"/>
                  </a:cubicBezTo>
                  <a:cubicBezTo>
                    <a:pt x="198" y="61"/>
                    <a:pt x="198" y="58"/>
                    <a:pt x="198" y="58"/>
                  </a:cubicBezTo>
                  <a:cubicBezTo>
                    <a:pt x="198" y="58"/>
                    <a:pt x="198" y="56"/>
                    <a:pt x="198" y="55"/>
                  </a:cubicBezTo>
                  <a:cubicBezTo>
                    <a:pt x="197" y="54"/>
                    <a:pt x="197" y="49"/>
                    <a:pt x="197" y="49"/>
                  </a:cubicBezTo>
                  <a:cubicBezTo>
                    <a:pt x="197" y="49"/>
                    <a:pt x="198" y="48"/>
                    <a:pt x="200" y="45"/>
                  </a:cubicBezTo>
                  <a:cubicBezTo>
                    <a:pt x="202" y="43"/>
                    <a:pt x="200" y="41"/>
                    <a:pt x="200" y="41"/>
                  </a:cubicBezTo>
                  <a:cubicBezTo>
                    <a:pt x="198" y="40"/>
                    <a:pt x="195" y="37"/>
                    <a:pt x="195" y="37"/>
                  </a:cubicBezTo>
                  <a:cubicBezTo>
                    <a:pt x="195" y="37"/>
                    <a:pt x="197" y="32"/>
                    <a:pt x="197" y="30"/>
                  </a:cubicBezTo>
                  <a:cubicBezTo>
                    <a:pt x="197" y="28"/>
                    <a:pt x="195" y="27"/>
                    <a:pt x="195" y="26"/>
                  </a:cubicBezTo>
                  <a:cubicBezTo>
                    <a:pt x="194" y="26"/>
                    <a:pt x="192" y="22"/>
                    <a:pt x="191" y="18"/>
                  </a:cubicBezTo>
                  <a:cubicBezTo>
                    <a:pt x="190" y="15"/>
                    <a:pt x="183" y="10"/>
                    <a:pt x="183" y="10"/>
                  </a:cubicBezTo>
                  <a:cubicBezTo>
                    <a:pt x="185" y="5"/>
                    <a:pt x="184" y="0"/>
                    <a:pt x="174" y="0"/>
                  </a:cubicBezTo>
                </a:path>
              </a:pathLst>
            </a:custGeom>
            <a:solidFill>
              <a:srgbClr val="018E9D">
                <a:alpha val="17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任意多边形 465"/>
            <p:cNvSpPr>
              <a:spLocks/>
            </p:cNvSpPr>
            <p:nvPr/>
          </p:nvSpPr>
          <p:spPr bwMode="auto">
            <a:xfrm>
              <a:off x="3667114" y="3784370"/>
              <a:ext cx="803981" cy="803982"/>
            </a:xfrm>
            <a:custGeom>
              <a:avLst/>
              <a:gdLst>
                <a:gd name="connsiteX0" fmla="*/ 549124 w 1135063"/>
                <a:gd name="connsiteY0" fmla="*/ 0 h 1135063"/>
                <a:gd name="connsiteX1" fmla="*/ 590701 w 1135063"/>
                <a:gd name="connsiteY1" fmla="*/ 0 h 1135063"/>
                <a:gd name="connsiteX2" fmla="*/ 609600 w 1135063"/>
                <a:gd name="connsiteY2" fmla="*/ 18851 h 1135063"/>
                <a:gd name="connsiteX3" fmla="*/ 609600 w 1135063"/>
                <a:gd name="connsiteY3" fmla="*/ 66805 h 1135063"/>
                <a:gd name="connsiteX4" fmla="*/ 609600 w 1135063"/>
                <a:gd name="connsiteY4" fmla="*/ 75860 h 1135063"/>
                <a:gd name="connsiteX5" fmla="*/ 659128 w 1135063"/>
                <a:gd name="connsiteY5" fmla="*/ 80876 h 1135063"/>
                <a:gd name="connsiteX6" fmla="*/ 664516 w 1135063"/>
                <a:gd name="connsiteY6" fmla="*/ 61112 h 1135063"/>
                <a:gd name="connsiteX7" fmla="*/ 674041 w 1135063"/>
                <a:gd name="connsiteY7" fmla="*/ 26172 h 1135063"/>
                <a:gd name="connsiteX8" fmla="*/ 696619 w 1135063"/>
                <a:gd name="connsiteY8" fmla="*/ 14878 h 1135063"/>
                <a:gd name="connsiteX9" fmla="*/ 734248 w 1135063"/>
                <a:gd name="connsiteY9" fmla="*/ 26172 h 1135063"/>
                <a:gd name="connsiteX10" fmla="*/ 749300 w 1135063"/>
                <a:gd name="connsiteY10" fmla="*/ 48759 h 1135063"/>
                <a:gd name="connsiteX11" fmla="*/ 736247 w 1135063"/>
                <a:gd name="connsiteY11" fmla="*/ 94465 h 1135063"/>
                <a:gd name="connsiteX12" fmla="*/ 733932 w 1135063"/>
                <a:gd name="connsiteY12" fmla="*/ 102573 h 1135063"/>
                <a:gd name="connsiteX13" fmla="*/ 760901 w 1135063"/>
                <a:gd name="connsiteY13" fmla="*/ 110985 h 1135063"/>
                <a:gd name="connsiteX14" fmla="*/ 780827 w 1135063"/>
                <a:gd name="connsiteY14" fmla="*/ 121852 h 1135063"/>
                <a:gd name="connsiteX15" fmla="*/ 792346 w 1135063"/>
                <a:gd name="connsiteY15" fmla="*/ 102100 h 1135063"/>
                <a:gd name="connsiteX16" fmla="*/ 810072 w 1135063"/>
                <a:gd name="connsiteY16" fmla="*/ 71702 h 1135063"/>
                <a:gd name="connsiteX17" fmla="*/ 820100 w 1135063"/>
                <a:gd name="connsiteY17" fmla="*/ 64117 h 1135063"/>
                <a:gd name="connsiteX18" fmla="*/ 832992 w 1135063"/>
                <a:gd name="connsiteY18" fmla="*/ 67910 h 1135063"/>
                <a:gd name="connsiteX19" fmla="*/ 871191 w 1135063"/>
                <a:gd name="connsiteY19" fmla="*/ 86871 h 1135063"/>
                <a:gd name="connsiteX20" fmla="*/ 878831 w 1135063"/>
                <a:gd name="connsiteY20" fmla="*/ 113418 h 1135063"/>
                <a:gd name="connsiteX21" fmla="*/ 854539 w 1135063"/>
                <a:gd name="connsiteY21" fmla="*/ 155075 h 1135063"/>
                <a:gd name="connsiteX22" fmla="*/ 850842 w 1135063"/>
                <a:gd name="connsiteY22" fmla="*/ 161414 h 1135063"/>
                <a:gd name="connsiteX23" fmla="*/ 888409 w 1135063"/>
                <a:gd name="connsiteY23" fmla="*/ 192557 h 1135063"/>
                <a:gd name="connsiteX24" fmla="*/ 903961 w 1135063"/>
                <a:gd name="connsiteY24" fmla="*/ 175967 h 1135063"/>
                <a:gd name="connsiteX25" fmla="*/ 927894 w 1135063"/>
                <a:gd name="connsiteY25" fmla="*/ 150439 h 1135063"/>
                <a:gd name="connsiteX26" fmla="*/ 941131 w 1135063"/>
                <a:gd name="connsiteY26" fmla="*/ 144766 h 1135063"/>
                <a:gd name="connsiteX27" fmla="*/ 954368 w 1135063"/>
                <a:gd name="connsiteY27" fmla="*/ 150439 h 1135063"/>
                <a:gd name="connsiteX28" fmla="*/ 984624 w 1135063"/>
                <a:gd name="connsiteY28" fmla="*/ 180695 h 1135063"/>
                <a:gd name="connsiteX29" fmla="*/ 984624 w 1135063"/>
                <a:gd name="connsiteY29" fmla="*/ 207169 h 1135063"/>
                <a:gd name="connsiteX30" fmla="*/ 949641 w 1135063"/>
                <a:gd name="connsiteY30" fmla="*/ 242152 h 1135063"/>
                <a:gd name="connsiteX31" fmla="*/ 943937 w 1135063"/>
                <a:gd name="connsiteY31" fmla="*/ 247856 h 1135063"/>
                <a:gd name="connsiteX32" fmla="*/ 975873 w 1135063"/>
                <a:gd name="connsiteY32" fmla="*/ 286745 h 1135063"/>
                <a:gd name="connsiteX33" fmla="*/ 991247 w 1135063"/>
                <a:gd name="connsiteY33" fmla="*/ 277780 h 1135063"/>
                <a:gd name="connsiteX34" fmla="*/ 1021645 w 1135063"/>
                <a:gd name="connsiteY34" fmla="*/ 260053 h 1135063"/>
                <a:gd name="connsiteX35" fmla="*/ 1037763 w 1135063"/>
                <a:gd name="connsiteY35" fmla="*/ 256233 h 1135063"/>
                <a:gd name="connsiteX36" fmla="*/ 1048192 w 1135063"/>
                <a:gd name="connsiteY36" fmla="*/ 263873 h 1135063"/>
                <a:gd name="connsiteX37" fmla="*/ 1070946 w 1135063"/>
                <a:gd name="connsiteY37" fmla="*/ 302072 h 1135063"/>
                <a:gd name="connsiteX38" fmla="*/ 1063361 w 1135063"/>
                <a:gd name="connsiteY38" fmla="*/ 328812 h 1135063"/>
                <a:gd name="connsiteX39" fmla="*/ 1021704 w 1135063"/>
                <a:gd name="connsiteY39" fmla="*/ 353104 h 1135063"/>
                <a:gd name="connsiteX40" fmla="*/ 1015515 w 1135063"/>
                <a:gd name="connsiteY40" fmla="*/ 356713 h 1135063"/>
                <a:gd name="connsiteX41" fmla="*/ 1027442 w 1135063"/>
                <a:gd name="connsiteY41" fmla="*/ 378793 h 1135063"/>
                <a:gd name="connsiteX42" fmla="*/ 1034194 w 1135063"/>
                <a:gd name="connsiteY42" fmla="*/ 400645 h 1135063"/>
                <a:gd name="connsiteX43" fmla="*/ 1052952 w 1135063"/>
                <a:gd name="connsiteY43" fmla="*/ 395288 h 1135063"/>
                <a:gd name="connsiteX44" fmla="*/ 1086305 w 1135063"/>
                <a:gd name="connsiteY44" fmla="*/ 385763 h 1135063"/>
                <a:gd name="connsiteX45" fmla="*/ 1108893 w 1135063"/>
                <a:gd name="connsiteY45" fmla="*/ 400815 h 1135063"/>
                <a:gd name="connsiteX46" fmla="*/ 1120186 w 1135063"/>
                <a:gd name="connsiteY46" fmla="*/ 442207 h 1135063"/>
                <a:gd name="connsiteX47" fmla="*/ 1108893 w 1135063"/>
                <a:gd name="connsiteY47" fmla="*/ 464785 h 1135063"/>
                <a:gd name="connsiteX48" fmla="*/ 1061011 w 1135063"/>
                <a:gd name="connsiteY48" fmla="*/ 475662 h 1135063"/>
                <a:gd name="connsiteX49" fmla="*/ 1056960 w 1135063"/>
                <a:gd name="connsiteY49" fmla="*/ 476583 h 1135063"/>
                <a:gd name="connsiteX50" fmla="*/ 1062342 w 1135063"/>
                <a:gd name="connsiteY50" fmla="*/ 530225 h 1135063"/>
                <a:gd name="connsiteX51" fmla="*/ 1081218 w 1135063"/>
                <a:gd name="connsiteY51" fmla="*/ 530225 h 1135063"/>
                <a:gd name="connsiteX52" fmla="*/ 1116212 w 1135063"/>
                <a:gd name="connsiteY52" fmla="*/ 530225 h 1135063"/>
                <a:gd name="connsiteX53" fmla="*/ 1135063 w 1135063"/>
                <a:gd name="connsiteY53" fmla="*/ 545147 h 1135063"/>
                <a:gd name="connsiteX54" fmla="*/ 1135063 w 1135063"/>
                <a:gd name="connsiteY54" fmla="*/ 589915 h 1135063"/>
                <a:gd name="connsiteX55" fmla="*/ 1116212 w 1135063"/>
                <a:gd name="connsiteY55" fmla="*/ 604838 h 1135063"/>
                <a:gd name="connsiteX56" fmla="*/ 1068258 w 1135063"/>
                <a:gd name="connsiteY56" fmla="*/ 604838 h 1135063"/>
                <a:gd name="connsiteX57" fmla="*/ 1063776 w 1135063"/>
                <a:gd name="connsiteY57" fmla="*/ 604838 h 1135063"/>
                <a:gd name="connsiteX58" fmla="*/ 1058501 w 1135063"/>
                <a:gd name="connsiteY58" fmla="*/ 657417 h 1135063"/>
                <a:gd name="connsiteX59" fmla="*/ 1073952 w 1135063"/>
                <a:gd name="connsiteY59" fmla="*/ 660982 h 1135063"/>
                <a:gd name="connsiteX60" fmla="*/ 1108893 w 1135063"/>
                <a:gd name="connsiteY60" fmla="*/ 669044 h 1135063"/>
                <a:gd name="connsiteX61" fmla="*/ 1120186 w 1135063"/>
                <a:gd name="connsiteY61" fmla="*/ 691974 h 1135063"/>
                <a:gd name="connsiteX62" fmla="*/ 1108893 w 1135063"/>
                <a:gd name="connsiteY62" fmla="*/ 734014 h 1135063"/>
                <a:gd name="connsiteX63" fmla="*/ 1086305 w 1135063"/>
                <a:gd name="connsiteY63" fmla="*/ 749301 h 1135063"/>
                <a:gd name="connsiteX64" fmla="*/ 1040599 w 1135063"/>
                <a:gd name="connsiteY64" fmla="*/ 736044 h 1135063"/>
                <a:gd name="connsiteX65" fmla="*/ 1038311 w 1135063"/>
                <a:gd name="connsiteY65" fmla="*/ 735380 h 1135063"/>
                <a:gd name="connsiteX66" fmla="*/ 1027442 w 1135063"/>
                <a:gd name="connsiteY66" fmla="*/ 770559 h 1135063"/>
                <a:gd name="connsiteX67" fmla="*/ 1021499 w 1135063"/>
                <a:gd name="connsiteY67" fmla="*/ 781561 h 1135063"/>
                <a:gd name="connsiteX68" fmla="*/ 1032963 w 1135063"/>
                <a:gd name="connsiteY68" fmla="*/ 788160 h 1135063"/>
                <a:gd name="connsiteX69" fmla="*/ 1063361 w 1135063"/>
                <a:gd name="connsiteY69" fmla="*/ 805657 h 1135063"/>
                <a:gd name="connsiteX70" fmla="*/ 1070946 w 1135063"/>
                <a:gd name="connsiteY70" fmla="*/ 832049 h 1135063"/>
                <a:gd name="connsiteX71" fmla="*/ 1048192 w 1135063"/>
                <a:gd name="connsiteY71" fmla="*/ 869752 h 1135063"/>
                <a:gd name="connsiteX72" fmla="*/ 1021645 w 1135063"/>
                <a:gd name="connsiteY72" fmla="*/ 873523 h 1135063"/>
                <a:gd name="connsiteX73" fmla="*/ 983638 w 1135063"/>
                <a:gd name="connsiteY73" fmla="*/ 851646 h 1135063"/>
                <a:gd name="connsiteX74" fmla="*/ 981264 w 1135063"/>
                <a:gd name="connsiteY74" fmla="*/ 856041 h 1135063"/>
                <a:gd name="connsiteX75" fmla="*/ 950926 w 1135063"/>
                <a:gd name="connsiteY75" fmla="*/ 892986 h 1135063"/>
                <a:gd name="connsiteX76" fmla="*/ 959096 w 1135063"/>
                <a:gd name="connsiteY76" fmla="*/ 901257 h 1135063"/>
                <a:gd name="connsiteX77" fmla="*/ 984624 w 1135063"/>
                <a:gd name="connsiteY77" fmla="*/ 927101 h 1135063"/>
                <a:gd name="connsiteX78" fmla="*/ 984624 w 1135063"/>
                <a:gd name="connsiteY78" fmla="*/ 953901 h 1135063"/>
                <a:gd name="connsiteX79" fmla="*/ 954368 w 1135063"/>
                <a:gd name="connsiteY79" fmla="*/ 984531 h 1135063"/>
                <a:gd name="connsiteX80" fmla="*/ 927894 w 1135063"/>
                <a:gd name="connsiteY80" fmla="*/ 984531 h 1135063"/>
                <a:gd name="connsiteX81" fmla="*/ 896216 w 1135063"/>
                <a:gd name="connsiteY81" fmla="*/ 950323 h 1135063"/>
                <a:gd name="connsiteX82" fmla="*/ 856459 w 1135063"/>
                <a:gd name="connsiteY82" fmla="*/ 983281 h 1135063"/>
                <a:gd name="connsiteX83" fmla="*/ 861104 w 1135063"/>
                <a:gd name="connsiteY83" fmla="*/ 991247 h 1135063"/>
                <a:gd name="connsiteX84" fmla="*/ 878831 w 1135063"/>
                <a:gd name="connsiteY84" fmla="*/ 1021645 h 1135063"/>
                <a:gd name="connsiteX85" fmla="*/ 871191 w 1135063"/>
                <a:gd name="connsiteY85" fmla="*/ 1048192 h 1135063"/>
                <a:gd name="connsiteX86" fmla="*/ 832992 w 1135063"/>
                <a:gd name="connsiteY86" fmla="*/ 1067153 h 1135063"/>
                <a:gd name="connsiteX87" fmla="*/ 810072 w 1135063"/>
                <a:gd name="connsiteY87" fmla="*/ 1063361 h 1135063"/>
                <a:gd name="connsiteX88" fmla="*/ 787149 w 1135063"/>
                <a:gd name="connsiteY88" fmla="*/ 1024053 h 1135063"/>
                <a:gd name="connsiteX89" fmla="*/ 760901 w 1135063"/>
                <a:gd name="connsiteY89" fmla="*/ 1038367 h 1135063"/>
                <a:gd name="connsiteX90" fmla="*/ 737678 w 1135063"/>
                <a:gd name="connsiteY90" fmla="*/ 1045610 h 1135063"/>
                <a:gd name="connsiteX91" fmla="*/ 739775 w 1135063"/>
                <a:gd name="connsiteY91" fmla="*/ 1052952 h 1135063"/>
                <a:gd name="connsiteX92" fmla="*/ 749300 w 1135063"/>
                <a:gd name="connsiteY92" fmla="*/ 1086305 h 1135063"/>
                <a:gd name="connsiteX93" fmla="*/ 734248 w 1135063"/>
                <a:gd name="connsiteY93" fmla="*/ 1108893 h 1135063"/>
                <a:gd name="connsiteX94" fmla="*/ 696619 w 1135063"/>
                <a:gd name="connsiteY94" fmla="*/ 1120186 h 1135063"/>
                <a:gd name="connsiteX95" fmla="*/ 674041 w 1135063"/>
                <a:gd name="connsiteY95" fmla="*/ 1108893 h 1135063"/>
                <a:gd name="connsiteX96" fmla="*/ 666588 w 1135063"/>
                <a:gd name="connsiteY96" fmla="*/ 1081555 h 1135063"/>
                <a:gd name="connsiteX97" fmla="*/ 662918 w 1135063"/>
                <a:gd name="connsiteY97" fmla="*/ 1068092 h 1135063"/>
                <a:gd name="connsiteX98" fmla="*/ 609600 w 1135063"/>
                <a:gd name="connsiteY98" fmla="*/ 1073492 h 1135063"/>
                <a:gd name="connsiteX99" fmla="*/ 609600 w 1135063"/>
                <a:gd name="connsiteY99" fmla="*/ 1081218 h 1135063"/>
                <a:gd name="connsiteX100" fmla="*/ 609600 w 1135063"/>
                <a:gd name="connsiteY100" fmla="*/ 1116212 h 1135063"/>
                <a:gd name="connsiteX101" fmla="*/ 590701 w 1135063"/>
                <a:gd name="connsiteY101" fmla="*/ 1135063 h 1135063"/>
                <a:gd name="connsiteX102" fmla="*/ 549124 w 1135063"/>
                <a:gd name="connsiteY102" fmla="*/ 1135063 h 1135063"/>
                <a:gd name="connsiteX103" fmla="*/ 530225 w 1135063"/>
                <a:gd name="connsiteY103" fmla="*/ 1116212 h 1135063"/>
                <a:gd name="connsiteX104" fmla="*/ 530225 w 1135063"/>
                <a:gd name="connsiteY104" fmla="*/ 1088833 h 1135063"/>
                <a:gd name="connsiteX105" fmla="*/ 530225 w 1135063"/>
                <a:gd name="connsiteY105" fmla="*/ 1074296 h 1135063"/>
                <a:gd name="connsiteX106" fmla="*/ 475286 w 1135063"/>
                <a:gd name="connsiteY106" fmla="*/ 1068732 h 1135063"/>
                <a:gd name="connsiteX107" fmla="*/ 474082 w 1135063"/>
                <a:gd name="connsiteY107" fmla="*/ 1073952 h 1135063"/>
                <a:gd name="connsiteX108" fmla="*/ 466020 w 1135063"/>
                <a:gd name="connsiteY108" fmla="*/ 1108893 h 1135063"/>
                <a:gd name="connsiteX109" fmla="*/ 443090 w 1135063"/>
                <a:gd name="connsiteY109" fmla="*/ 1120186 h 1135063"/>
                <a:gd name="connsiteX110" fmla="*/ 401050 w 1135063"/>
                <a:gd name="connsiteY110" fmla="*/ 1108893 h 1135063"/>
                <a:gd name="connsiteX111" fmla="*/ 389585 w 1135063"/>
                <a:gd name="connsiteY111" fmla="*/ 1086305 h 1135063"/>
                <a:gd name="connsiteX112" fmla="*/ 399056 w 1135063"/>
                <a:gd name="connsiteY112" fmla="*/ 1047121 h 1135063"/>
                <a:gd name="connsiteX113" fmla="*/ 370989 w 1135063"/>
                <a:gd name="connsiteY113" fmla="*/ 1038367 h 1135063"/>
                <a:gd name="connsiteX114" fmla="*/ 350290 w 1135063"/>
                <a:gd name="connsiteY114" fmla="*/ 1027079 h 1135063"/>
                <a:gd name="connsiteX115" fmla="*/ 346903 w 1135063"/>
                <a:gd name="connsiteY115" fmla="*/ 1032963 h 1135063"/>
                <a:gd name="connsiteX116" fmla="*/ 329406 w 1135063"/>
                <a:gd name="connsiteY116" fmla="*/ 1063361 h 1135063"/>
                <a:gd name="connsiteX117" fmla="*/ 303014 w 1135063"/>
                <a:gd name="connsiteY117" fmla="*/ 1067153 h 1135063"/>
                <a:gd name="connsiteX118" fmla="*/ 265311 w 1135063"/>
                <a:gd name="connsiteY118" fmla="*/ 1048192 h 1135063"/>
                <a:gd name="connsiteX119" fmla="*/ 261541 w 1135063"/>
                <a:gd name="connsiteY119" fmla="*/ 1021645 h 1135063"/>
                <a:gd name="connsiteX120" fmla="*/ 280976 w 1135063"/>
                <a:gd name="connsiteY120" fmla="*/ 987878 h 1135063"/>
                <a:gd name="connsiteX121" fmla="*/ 239213 w 1135063"/>
                <a:gd name="connsiteY121" fmla="*/ 953257 h 1135063"/>
                <a:gd name="connsiteX122" fmla="*/ 233874 w 1135063"/>
                <a:gd name="connsiteY122" fmla="*/ 958687 h 1135063"/>
                <a:gd name="connsiteX123" fmla="*/ 208462 w 1135063"/>
                <a:gd name="connsiteY123" fmla="*/ 984531 h 1135063"/>
                <a:gd name="connsiteX124" fmla="*/ 182110 w 1135063"/>
                <a:gd name="connsiteY124" fmla="*/ 984531 h 1135063"/>
                <a:gd name="connsiteX125" fmla="*/ 151992 w 1135063"/>
                <a:gd name="connsiteY125" fmla="*/ 953901 h 1135063"/>
                <a:gd name="connsiteX126" fmla="*/ 151992 w 1135063"/>
                <a:gd name="connsiteY126" fmla="*/ 927101 h 1135063"/>
                <a:gd name="connsiteX127" fmla="*/ 183045 w 1135063"/>
                <a:gd name="connsiteY127" fmla="*/ 895520 h 1135063"/>
                <a:gd name="connsiteX128" fmla="*/ 150627 w 1135063"/>
                <a:gd name="connsiteY128" fmla="*/ 856041 h 1135063"/>
                <a:gd name="connsiteX129" fmla="*/ 149005 w 1135063"/>
                <a:gd name="connsiteY129" fmla="*/ 853039 h 1135063"/>
                <a:gd name="connsiteX130" fmla="*/ 143816 w 1135063"/>
                <a:gd name="connsiteY130" fmla="*/ 856026 h 1135063"/>
                <a:gd name="connsiteX131" fmla="*/ 113418 w 1135063"/>
                <a:gd name="connsiteY131" fmla="*/ 873523 h 1135063"/>
                <a:gd name="connsiteX132" fmla="*/ 86871 w 1135063"/>
                <a:gd name="connsiteY132" fmla="*/ 869752 h 1135063"/>
                <a:gd name="connsiteX133" fmla="*/ 67910 w 1135063"/>
                <a:gd name="connsiteY133" fmla="*/ 832049 h 1135063"/>
                <a:gd name="connsiteX134" fmla="*/ 75494 w 1135063"/>
                <a:gd name="connsiteY134" fmla="*/ 805657 h 1135063"/>
                <a:gd name="connsiteX135" fmla="*/ 112043 w 1135063"/>
                <a:gd name="connsiteY135" fmla="*/ 784620 h 1135063"/>
                <a:gd name="connsiteX136" fmla="*/ 104448 w 1135063"/>
                <a:gd name="connsiteY136" fmla="*/ 770559 h 1135063"/>
                <a:gd name="connsiteX137" fmla="*/ 93971 w 1135063"/>
                <a:gd name="connsiteY137" fmla="*/ 736648 h 1135063"/>
                <a:gd name="connsiteX138" fmla="*/ 83699 w 1135063"/>
                <a:gd name="connsiteY138" fmla="*/ 739627 h 1135063"/>
                <a:gd name="connsiteX139" fmla="*/ 50346 w 1135063"/>
                <a:gd name="connsiteY139" fmla="*/ 749301 h 1135063"/>
                <a:gd name="connsiteX140" fmla="*/ 27759 w 1135063"/>
                <a:gd name="connsiteY140" fmla="*/ 734014 h 1135063"/>
                <a:gd name="connsiteX141" fmla="*/ 16465 w 1135063"/>
                <a:gd name="connsiteY141" fmla="*/ 691974 h 1135063"/>
                <a:gd name="connsiteX142" fmla="*/ 31523 w 1135063"/>
                <a:gd name="connsiteY142" fmla="*/ 669044 h 1135063"/>
                <a:gd name="connsiteX143" fmla="*/ 73537 w 1135063"/>
                <a:gd name="connsiteY143" fmla="*/ 658888 h 1135063"/>
                <a:gd name="connsiteX144" fmla="*/ 68114 w 1135063"/>
                <a:gd name="connsiteY144" fmla="*/ 604838 h 1135063"/>
                <a:gd name="connsiteX145" fmla="*/ 54553 w 1135063"/>
                <a:gd name="connsiteY145" fmla="*/ 604838 h 1135063"/>
                <a:gd name="connsiteX146" fmla="*/ 19100 w 1135063"/>
                <a:gd name="connsiteY146" fmla="*/ 604838 h 1135063"/>
                <a:gd name="connsiteX147" fmla="*/ 0 w 1135063"/>
                <a:gd name="connsiteY147" fmla="*/ 589915 h 1135063"/>
                <a:gd name="connsiteX148" fmla="*/ 0 w 1135063"/>
                <a:gd name="connsiteY148" fmla="*/ 545147 h 1135063"/>
                <a:gd name="connsiteX149" fmla="*/ 19100 w 1135063"/>
                <a:gd name="connsiteY149" fmla="*/ 530225 h 1135063"/>
                <a:gd name="connsiteX150" fmla="*/ 67684 w 1135063"/>
                <a:gd name="connsiteY150" fmla="*/ 530225 h 1135063"/>
                <a:gd name="connsiteX151" fmla="*/ 69548 w 1135063"/>
                <a:gd name="connsiteY151" fmla="*/ 530225 h 1135063"/>
                <a:gd name="connsiteX152" fmla="*/ 75073 w 1135063"/>
                <a:gd name="connsiteY152" fmla="*/ 475150 h 1135063"/>
                <a:gd name="connsiteX153" fmla="*/ 64876 w 1135063"/>
                <a:gd name="connsiteY153" fmla="*/ 472723 h 1135063"/>
                <a:gd name="connsiteX154" fmla="*/ 31523 w 1135063"/>
                <a:gd name="connsiteY154" fmla="*/ 464785 h 1135063"/>
                <a:gd name="connsiteX155" fmla="*/ 16465 w 1135063"/>
                <a:gd name="connsiteY155" fmla="*/ 442207 h 1135063"/>
                <a:gd name="connsiteX156" fmla="*/ 27759 w 1135063"/>
                <a:gd name="connsiteY156" fmla="*/ 400815 h 1135063"/>
                <a:gd name="connsiteX157" fmla="*/ 50346 w 1135063"/>
                <a:gd name="connsiteY157" fmla="*/ 385763 h 1135063"/>
                <a:gd name="connsiteX158" fmla="*/ 96052 w 1135063"/>
                <a:gd name="connsiteY158" fmla="*/ 398816 h 1135063"/>
                <a:gd name="connsiteX159" fmla="*/ 98082 w 1135063"/>
                <a:gd name="connsiteY159" fmla="*/ 399396 h 1135063"/>
                <a:gd name="connsiteX160" fmla="*/ 104448 w 1135063"/>
                <a:gd name="connsiteY160" fmla="*/ 378793 h 1135063"/>
                <a:gd name="connsiteX161" fmla="*/ 118044 w 1135063"/>
                <a:gd name="connsiteY161" fmla="*/ 353625 h 1135063"/>
                <a:gd name="connsiteX162" fmla="*/ 105892 w 1135063"/>
                <a:gd name="connsiteY162" fmla="*/ 346539 h 1135063"/>
                <a:gd name="connsiteX163" fmla="*/ 75494 w 1135063"/>
                <a:gd name="connsiteY163" fmla="*/ 328812 h 1135063"/>
                <a:gd name="connsiteX164" fmla="*/ 67910 w 1135063"/>
                <a:gd name="connsiteY164" fmla="*/ 302072 h 1135063"/>
                <a:gd name="connsiteX165" fmla="*/ 86871 w 1135063"/>
                <a:gd name="connsiteY165" fmla="*/ 263873 h 1135063"/>
                <a:gd name="connsiteX166" fmla="*/ 100145 w 1135063"/>
                <a:gd name="connsiteY166" fmla="*/ 256233 h 1135063"/>
                <a:gd name="connsiteX167" fmla="*/ 113418 w 1135063"/>
                <a:gd name="connsiteY167" fmla="*/ 260053 h 1135063"/>
                <a:gd name="connsiteX168" fmla="*/ 155075 w 1135063"/>
                <a:gd name="connsiteY168" fmla="*/ 284345 h 1135063"/>
                <a:gd name="connsiteX169" fmla="*/ 157045 w 1135063"/>
                <a:gd name="connsiteY169" fmla="*/ 285494 h 1135063"/>
                <a:gd name="connsiteX170" fmla="*/ 190005 w 1135063"/>
                <a:gd name="connsiteY170" fmla="*/ 245357 h 1135063"/>
                <a:gd name="connsiteX171" fmla="*/ 177404 w 1135063"/>
                <a:gd name="connsiteY171" fmla="*/ 232697 h 1135063"/>
                <a:gd name="connsiteX172" fmla="*/ 151992 w 1135063"/>
                <a:gd name="connsiteY172" fmla="*/ 207169 h 1135063"/>
                <a:gd name="connsiteX173" fmla="*/ 151992 w 1135063"/>
                <a:gd name="connsiteY173" fmla="*/ 180695 h 1135063"/>
                <a:gd name="connsiteX174" fmla="*/ 182110 w 1135063"/>
                <a:gd name="connsiteY174" fmla="*/ 150439 h 1135063"/>
                <a:gd name="connsiteX175" fmla="*/ 195286 w 1135063"/>
                <a:gd name="connsiteY175" fmla="*/ 144766 h 1135063"/>
                <a:gd name="connsiteX176" fmla="*/ 208462 w 1135063"/>
                <a:gd name="connsiteY176" fmla="*/ 150439 h 1135063"/>
                <a:gd name="connsiteX177" fmla="*/ 243285 w 1135063"/>
                <a:gd name="connsiteY177" fmla="*/ 185422 h 1135063"/>
                <a:gd name="connsiteX178" fmla="*/ 247265 w 1135063"/>
                <a:gd name="connsiteY178" fmla="*/ 189420 h 1135063"/>
                <a:gd name="connsiteX179" fmla="*/ 285911 w 1135063"/>
                <a:gd name="connsiteY179" fmla="*/ 157383 h 1135063"/>
                <a:gd name="connsiteX180" fmla="*/ 286623 w 1135063"/>
                <a:gd name="connsiteY180" fmla="*/ 156995 h 1135063"/>
                <a:gd name="connsiteX181" fmla="*/ 279037 w 1135063"/>
                <a:gd name="connsiteY181" fmla="*/ 143816 h 1135063"/>
                <a:gd name="connsiteX182" fmla="*/ 261541 w 1135063"/>
                <a:gd name="connsiteY182" fmla="*/ 113418 h 1135063"/>
                <a:gd name="connsiteX183" fmla="*/ 269081 w 1135063"/>
                <a:gd name="connsiteY183" fmla="*/ 86871 h 1135063"/>
                <a:gd name="connsiteX184" fmla="*/ 303014 w 1135063"/>
                <a:gd name="connsiteY184" fmla="*/ 67910 h 1135063"/>
                <a:gd name="connsiteX185" fmla="*/ 316210 w 1135063"/>
                <a:gd name="connsiteY185" fmla="*/ 64117 h 1135063"/>
                <a:gd name="connsiteX186" fmla="*/ 329406 w 1135063"/>
                <a:gd name="connsiteY186" fmla="*/ 71702 h 1135063"/>
                <a:gd name="connsiteX187" fmla="*/ 353383 w 1135063"/>
                <a:gd name="connsiteY187" fmla="*/ 113359 h 1135063"/>
                <a:gd name="connsiteX188" fmla="*/ 356549 w 1135063"/>
                <a:gd name="connsiteY188" fmla="*/ 118859 h 1135063"/>
                <a:gd name="connsiteX189" fmla="*/ 370989 w 1135063"/>
                <a:gd name="connsiteY189" fmla="*/ 110985 h 1135063"/>
                <a:gd name="connsiteX190" fmla="*/ 402267 w 1135063"/>
                <a:gd name="connsiteY190" fmla="*/ 101229 h 1135063"/>
                <a:gd name="connsiteX191" fmla="*/ 397647 w 1135063"/>
                <a:gd name="connsiteY191" fmla="*/ 82112 h 1135063"/>
                <a:gd name="connsiteX192" fmla="*/ 389585 w 1135063"/>
                <a:gd name="connsiteY192" fmla="*/ 48759 h 1135063"/>
                <a:gd name="connsiteX193" fmla="*/ 401050 w 1135063"/>
                <a:gd name="connsiteY193" fmla="*/ 26172 h 1135063"/>
                <a:gd name="connsiteX194" fmla="*/ 443090 w 1135063"/>
                <a:gd name="connsiteY194" fmla="*/ 14878 h 1135063"/>
                <a:gd name="connsiteX195" fmla="*/ 466020 w 1135063"/>
                <a:gd name="connsiteY195" fmla="*/ 26172 h 1135063"/>
                <a:gd name="connsiteX196" fmla="*/ 477068 w 1135063"/>
                <a:gd name="connsiteY196" fmla="*/ 74053 h 1135063"/>
                <a:gd name="connsiteX197" fmla="*/ 478508 w 1135063"/>
                <a:gd name="connsiteY197" fmla="*/ 80294 h 1135063"/>
                <a:gd name="connsiteX198" fmla="*/ 530225 w 1135063"/>
                <a:gd name="connsiteY198" fmla="*/ 75056 h 1135063"/>
                <a:gd name="connsiteX199" fmla="*/ 530225 w 1135063"/>
                <a:gd name="connsiteY199" fmla="*/ 74419 h 1135063"/>
                <a:gd name="connsiteX200" fmla="*/ 530225 w 1135063"/>
                <a:gd name="connsiteY200" fmla="*/ 18851 h 1135063"/>
                <a:gd name="connsiteX201" fmla="*/ 549124 w 1135063"/>
                <a:gd name="connsiteY201" fmla="*/ 0 h 1135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1135063" h="1135063">
                  <a:moveTo>
                    <a:pt x="549124" y="0"/>
                  </a:moveTo>
                  <a:cubicBezTo>
                    <a:pt x="590701" y="0"/>
                    <a:pt x="590701" y="0"/>
                    <a:pt x="590701" y="0"/>
                  </a:cubicBezTo>
                  <a:cubicBezTo>
                    <a:pt x="598261" y="0"/>
                    <a:pt x="609600" y="7540"/>
                    <a:pt x="609600" y="18851"/>
                  </a:cubicBezTo>
                  <a:cubicBezTo>
                    <a:pt x="609600" y="39588"/>
                    <a:pt x="609600" y="55141"/>
                    <a:pt x="609600" y="66805"/>
                  </a:cubicBezTo>
                  <a:lnTo>
                    <a:pt x="609600" y="75860"/>
                  </a:lnTo>
                  <a:lnTo>
                    <a:pt x="659128" y="80876"/>
                  </a:lnTo>
                  <a:lnTo>
                    <a:pt x="664516" y="61112"/>
                  </a:lnTo>
                  <a:cubicBezTo>
                    <a:pt x="674041" y="26172"/>
                    <a:pt x="674041" y="26172"/>
                    <a:pt x="674041" y="26172"/>
                  </a:cubicBezTo>
                  <a:cubicBezTo>
                    <a:pt x="674041" y="18642"/>
                    <a:pt x="685330" y="11113"/>
                    <a:pt x="696619" y="14878"/>
                  </a:cubicBezTo>
                  <a:cubicBezTo>
                    <a:pt x="734248" y="26172"/>
                    <a:pt x="734248" y="26172"/>
                    <a:pt x="734248" y="26172"/>
                  </a:cubicBezTo>
                  <a:cubicBezTo>
                    <a:pt x="745537" y="26172"/>
                    <a:pt x="749300" y="37465"/>
                    <a:pt x="749300" y="48759"/>
                  </a:cubicBezTo>
                  <a:cubicBezTo>
                    <a:pt x="743656" y="68524"/>
                    <a:pt x="739422" y="83347"/>
                    <a:pt x="736247" y="94465"/>
                  </a:cubicBezTo>
                  <a:lnTo>
                    <a:pt x="733932" y="102573"/>
                  </a:lnTo>
                  <a:lnTo>
                    <a:pt x="760901" y="110985"/>
                  </a:lnTo>
                  <a:lnTo>
                    <a:pt x="780827" y="121852"/>
                  </a:lnTo>
                  <a:lnTo>
                    <a:pt x="792346" y="102100"/>
                  </a:lnTo>
                  <a:cubicBezTo>
                    <a:pt x="810072" y="71702"/>
                    <a:pt x="810072" y="71702"/>
                    <a:pt x="810072" y="71702"/>
                  </a:cubicBezTo>
                  <a:cubicBezTo>
                    <a:pt x="811982" y="67910"/>
                    <a:pt x="815802" y="65065"/>
                    <a:pt x="820100" y="64117"/>
                  </a:cubicBezTo>
                  <a:cubicBezTo>
                    <a:pt x="824397" y="63169"/>
                    <a:pt x="829172" y="64117"/>
                    <a:pt x="832992" y="67910"/>
                  </a:cubicBezTo>
                  <a:cubicBezTo>
                    <a:pt x="871191" y="86871"/>
                    <a:pt x="871191" y="86871"/>
                    <a:pt x="871191" y="86871"/>
                  </a:cubicBezTo>
                  <a:cubicBezTo>
                    <a:pt x="878831" y="90664"/>
                    <a:pt x="882651" y="102041"/>
                    <a:pt x="878831" y="113418"/>
                  </a:cubicBezTo>
                  <a:cubicBezTo>
                    <a:pt x="868326" y="131432"/>
                    <a:pt x="860448" y="144942"/>
                    <a:pt x="854539" y="155075"/>
                  </a:cubicBezTo>
                  <a:lnTo>
                    <a:pt x="850842" y="161414"/>
                  </a:lnTo>
                  <a:lnTo>
                    <a:pt x="888409" y="192557"/>
                  </a:lnTo>
                  <a:lnTo>
                    <a:pt x="903961" y="175967"/>
                  </a:lnTo>
                  <a:cubicBezTo>
                    <a:pt x="927894" y="150439"/>
                    <a:pt x="927894" y="150439"/>
                    <a:pt x="927894" y="150439"/>
                  </a:cubicBezTo>
                  <a:cubicBezTo>
                    <a:pt x="931676" y="146657"/>
                    <a:pt x="936404" y="144766"/>
                    <a:pt x="941131" y="144766"/>
                  </a:cubicBezTo>
                  <a:cubicBezTo>
                    <a:pt x="945859" y="144766"/>
                    <a:pt x="950586" y="146657"/>
                    <a:pt x="954368" y="150439"/>
                  </a:cubicBezTo>
                  <a:cubicBezTo>
                    <a:pt x="984624" y="180695"/>
                    <a:pt x="984624" y="180695"/>
                    <a:pt x="984624" y="180695"/>
                  </a:cubicBezTo>
                  <a:cubicBezTo>
                    <a:pt x="992188" y="188259"/>
                    <a:pt x="992188" y="199605"/>
                    <a:pt x="984624" y="207169"/>
                  </a:cubicBezTo>
                  <a:cubicBezTo>
                    <a:pt x="969496" y="222297"/>
                    <a:pt x="958150" y="233643"/>
                    <a:pt x="949641" y="242152"/>
                  </a:cubicBezTo>
                  <a:lnTo>
                    <a:pt x="943937" y="247856"/>
                  </a:lnTo>
                  <a:lnTo>
                    <a:pt x="975873" y="286745"/>
                  </a:lnTo>
                  <a:lnTo>
                    <a:pt x="991247" y="277780"/>
                  </a:lnTo>
                  <a:cubicBezTo>
                    <a:pt x="1021645" y="260053"/>
                    <a:pt x="1021645" y="260053"/>
                    <a:pt x="1021645" y="260053"/>
                  </a:cubicBezTo>
                  <a:cubicBezTo>
                    <a:pt x="1027334" y="256233"/>
                    <a:pt x="1033022" y="255278"/>
                    <a:pt x="1037763" y="256233"/>
                  </a:cubicBezTo>
                  <a:cubicBezTo>
                    <a:pt x="1042503" y="257188"/>
                    <a:pt x="1046295" y="260053"/>
                    <a:pt x="1048192" y="263873"/>
                  </a:cubicBezTo>
                  <a:cubicBezTo>
                    <a:pt x="1070946" y="302072"/>
                    <a:pt x="1070946" y="302072"/>
                    <a:pt x="1070946" y="302072"/>
                  </a:cubicBezTo>
                  <a:cubicBezTo>
                    <a:pt x="1074738" y="309712"/>
                    <a:pt x="1070946" y="321172"/>
                    <a:pt x="1063361" y="328812"/>
                  </a:cubicBezTo>
                  <a:cubicBezTo>
                    <a:pt x="1045347" y="339316"/>
                    <a:pt x="1031837" y="347195"/>
                    <a:pt x="1021704" y="353104"/>
                  </a:cubicBezTo>
                  <a:lnTo>
                    <a:pt x="1015515" y="356713"/>
                  </a:lnTo>
                  <a:lnTo>
                    <a:pt x="1027442" y="378793"/>
                  </a:lnTo>
                  <a:lnTo>
                    <a:pt x="1034194" y="400645"/>
                  </a:lnTo>
                  <a:lnTo>
                    <a:pt x="1052952" y="395288"/>
                  </a:lnTo>
                  <a:cubicBezTo>
                    <a:pt x="1086305" y="385763"/>
                    <a:pt x="1086305" y="385763"/>
                    <a:pt x="1086305" y="385763"/>
                  </a:cubicBezTo>
                  <a:cubicBezTo>
                    <a:pt x="1097599" y="385763"/>
                    <a:pt x="1108893" y="389526"/>
                    <a:pt x="1108893" y="400815"/>
                  </a:cubicBezTo>
                  <a:cubicBezTo>
                    <a:pt x="1120186" y="442207"/>
                    <a:pt x="1120186" y="442207"/>
                    <a:pt x="1120186" y="442207"/>
                  </a:cubicBezTo>
                  <a:cubicBezTo>
                    <a:pt x="1123951" y="449733"/>
                    <a:pt x="1116422" y="461022"/>
                    <a:pt x="1108893" y="464785"/>
                  </a:cubicBezTo>
                  <a:cubicBezTo>
                    <a:pt x="1088187" y="469489"/>
                    <a:pt x="1072658" y="473017"/>
                    <a:pt x="1061011" y="475662"/>
                  </a:cubicBezTo>
                  <a:lnTo>
                    <a:pt x="1056960" y="476583"/>
                  </a:lnTo>
                  <a:lnTo>
                    <a:pt x="1062342" y="530225"/>
                  </a:lnTo>
                  <a:lnTo>
                    <a:pt x="1081218" y="530225"/>
                  </a:lnTo>
                  <a:cubicBezTo>
                    <a:pt x="1116212" y="530225"/>
                    <a:pt x="1116212" y="530225"/>
                    <a:pt x="1116212" y="530225"/>
                  </a:cubicBezTo>
                  <a:cubicBezTo>
                    <a:pt x="1127523" y="530225"/>
                    <a:pt x="1135063" y="537686"/>
                    <a:pt x="1135063" y="545147"/>
                  </a:cubicBezTo>
                  <a:cubicBezTo>
                    <a:pt x="1135063" y="589915"/>
                    <a:pt x="1135063" y="589915"/>
                    <a:pt x="1135063" y="589915"/>
                  </a:cubicBezTo>
                  <a:cubicBezTo>
                    <a:pt x="1135063" y="597377"/>
                    <a:pt x="1127523" y="604838"/>
                    <a:pt x="1116212" y="604838"/>
                  </a:cubicBezTo>
                  <a:cubicBezTo>
                    <a:pt x="1095475" y="604838"/>
                    <a:pt x="1079922" y="604838"/>
                    <a:pt x="1068258" y="604838"/>
                  </a:cubicBezTo>
                  <a:lnTo>
                    <a:pt x="1063776" y="604838"/>
                  </a:lnTo>
                  <a:lnTo>
                    <a:pt x="1058501" y="657417"/>
                  </a:lnTo>
                  <a:lnTo>
                    <a:pt x="1073952" y="660982"/>
                  </a:lnTo>
                  <a:cubicBezTo>
                    <a:pt x="1108893" y="669044"/>
                    <a:pt x="1108893" y="669044"/>
                    <a:pt x="1108893" y="669044"/>
                  </a:cubicBezTo>
                  <a:cubicBezTo>
                    <a:pt x="1116422" y="672865"/>
                    <a:pt x="1123951" y="684331"/>
                    <a:pt x="1120186" y="691974"/>
                  </a:cubicBezTo>
                  <a:cubicBezTo>
                    <a:pt x="1108893" y="734014"/>
                    <a:pt x="1108893" y="734014"/>
                    <a:pt x="1108893" y="734014"/>
                  </a:cubicBezTo>
                  <a:cubicBezTo>
                    <a:pt x="1108893" y="745479"/>
                    <a:pt x="1097599" y="749301"/>
                    <a:pt x="1086305" y="749301"/>
                  </a:cubicBezTo>
                  <a:cubicBezTo>
                    <a:pt x="1066540" y="743568"/>
                    <a:pt x="1051717" y="739269"/>
                    <a:pt x="1040599" y="736044"/>
                  </a:cubicBezTo>
                  <a:lnTo>
                    <a:pt x="1038311" y="735380"/>
                  </a:lnTo>
                  <a:lnTo>
                    <a:pt x="1027442" y="770559"/>
                  </a:lnTo>
                  <a:lnTo>
                    <a:pt x="1021499" y="781561"/>
                  </a:lnTo>
                  <a:lnTo>
                    <a:pt x="1032963" y="788160"/>
                  </a:lnTo>
                  <a:cubicBezTo>
                    <a:pt x="1063361" y="805657"/>
                    <a:pt x="1063361" y="805657"/>
                    <a:pt x="1063361" y="805657"/>
                  </a:cubicBezTo>
                  <a:cubicBezTo>
                    <a:pt x="1070946" y="813197"/>
                    <a:pt x="1074738" y="824508"/>
                    <a:pt x="1070946" y="832049"/>
                  </a:cubicBezTo>
                  <a:cubicBezTo>
                    <a:pt x="1048192" y="869752"/>
                    <a:pt x="1048192" y="869752"/>
                    <a:pt x="1048192" y="869752"/>
                  </a:cubicBezTo>
                  <a:cubicBezTo>
                    <a:pt x="1044399" y="877293"/>
                    <a:pt x="1033022" y="881063"/>
                    <a:pt x="1021645" y="873523"/>
                  </a:cubicBezTo>
                  <a:lnTo>
                    <a:pt x="983638" y="851646"/>
                  </a:lnTo>
                  <a:lnTo>
                    <a:pt x="981264" y="856041"/>
                  </a:lnTo>
                  <a:lnTo>
                    <a:pt x="950926" y="892986"/>
                  </a:lnTo>
                  <a:lnTo>
                    <a:pt x="959096" y="901257"/>
                  </a:lnTo>
                  <a:cubicBezTo>
                    <a:pt x="984624" y="927101"/>
                    <a:pt x="984624" y="927101"/>
                    <a:pt x="984624" y="927101"/>
                  </a:cubicBezTo>
                  <a:cubicBezTo>
                    <a:pt x="992188" y="934758"/>
                    <a:pt x="992188" y="946244"/>
                    <a:pt x="984624" y="953901"/>
                  </a:cubicBezTo>
                  <a:cubicBezTo>
                    <a:pt x="954368" y="984531"/>
                    <a:pt x="954368" y="984531"/>
                    <a:pt x="954368" y="984531"/>
                  </a:cubicBezTo>
                  <a:cubicBezTo>
                    <a:pt x="946804" y="992188"/>
                    <a:pt x="935458" y="992188"/>
                    <a:pt x="927894" y="984531"/>
                  </a:cubicBezTo>
                  <a:lnTo>
                    <a:pt x="896216" y="950323"/>
                  </a:lnTo>
                  <a:lnTo>
                    <a:pt x="856459" y="983281"/>
                  </a:lnTo>
                  <a:lnTo>
                    <a:pt x="861104" y="991247"/>
                  </a:lnTo>
                  <a:cubicBezTo>
                    <a:pt x="878831" y="1021645"/>
                    <a:pt x="878831" y="1021645"/>
                    <a:pt x="878831" y="1021645"/>
                  </a:cubicBezTo>
                  <a:cubicBezTo>
                    <a:pt x="882651" y="1033022"/>
                    <a:pt x="878831" y="1044399"/>
                    <a:pt x="871191" y="1048192"/>
                  </a:cubicBezTo>
                  <a:cubicBezTo>
                    <a:pt x="832992" y="1067153"/>
                    <a:pt x="832992" y="1067153"/>
                    <a:pt x="832992" y="1067153"/>
                  </a:cubicBezTo>
                  <a:cubicBezTo>
                    <a:pt x="825352" y="1074738"/>
                    <a:pt x="813892" y="1070946"/>
                    <a:pt x="810072" y="1063361"/>
                  </a:cubicBezTo>
                  <a:lnTo>
                    <a:pt x="787149" y="1024053"/>
                  </a:lnTo>
                  <a:lnTo>
                    <a:pt x="760901" y="1038367"/>
                  </a:lnTo>
                  <a:lnTo>
                    <a:pt x="737678" y="1045610"/>
                  </a:lnTo>
                  <a:lnTo>
                    <a:pt x="739775" y="1052952"/>
                  </a:lnTo>
                  <a:cubicBezTo>
                    <a:pt x="749300" y="1086305"/>
                    <a:pt x="749300" y="1086305"/>
                    <a:pt x="749300" y="1086305"/>
                  </a:cubicBezTo>
                  <a:cubicBezTo>
                    <a:pt x="749300" y="1097599"/>
                    <a:pt x="745537" y="1108893"/>
                    <a:pt x="734248" y="1108893"/>
                  </a:cubicBezTo>
                  <a:cubicBezTo>
                    <a:pt x="696619" y="1120186"/>
                    <a:pt x="696619" y="1120186"/>
                    <a:pt x="696619" y="1120186"/>
                  </a:cubicBezTo>
                  <a:cubicBezTo>
                    <a:pt x="685330" y="1123951"/>
                    <a:pt x="674041" y="1116422"/>
                    <a:pt x="674041" y="1108893"/>
                  </a:cubicBezTo>
                  <a:cubicBezTo>
                    <a:pt x="671219" y="1098540"/>
                    <a:pt x="668749" y="1089481"/>
                    <a:pt x="666588" y="1081555"/>
                  </a:cubicBezTo>
                  <a:lnTo>
                    <a:pt x="662918" y="1068092"/>
                  </a:lnTo>
                  <a:lnTo>
                    <a:pt x="609600" y="1073492"/>
                  </a:lnTo>
                  <a:lnTo>
                    <a:pt x="609600" y="1081218"/>
                  </a:lnTo>
                  <a:cubicBezTo>
                    <a:pt x="609600" y="1116212"/>
                    <a:pt x="609600" y="1116212"/>
                    <a:pt x="609600" y="1116212"/>
                  </a:cubicBezTo>
                  <a:cubicBezTo>
                    <a:pt x="609600" y="1127523"/>
                    <a:pt x="598261" y="1135063"/>
                    <a:pt x="590701" y="1135063"/>
                  </a:cubicBezTo>
                  <a:cubicBezTo>
                    <a:pt x="549124" y="1135063"/>
                    <a:pt x="549124" y="1135063"/>
                    <a:pt x="549124" y="1135063"/>
                  </a:cubicBezTo>
                  <a:cubicBezTo>
                    <a:pt x="537785" y="1135063"/>
                    <a:pt x="530225" y="1127523"/>
                    <a:pt x="530225" y="1116212"/>
                  </a:cubicBezTo>
                  <a:cubicBezTo>
                    <a:pt x="530225" y="1105843"/>
                    <a:pt x="530225" y="1096771"/>
                    <a:pt x="530225" y="1088833"/>
                  </a:cubicBezTo>
                  <a:lnTo>
                    <a:pt x="530225" y="1074296"/>
                  </a:lnTo>
                  <a:lnTo>
                    <a:pt x="475286" y="1068732"/>
                  </a:lnTo>
                  <a:lnTo>
                    <a:pt x="474082" y="1073952"/>
                  </a:lnTo>
                  <a:cubicBezTo>
                    <a:pt x="466020" y="1108893"/>
                    <a:pt x="466020" y="1108893"/>
                    <a:pt x="466020" y="1108893"/>
                  </a:cubicBezTo>
                  <a:cubicBezTo>
                    <a:pt x="462199" y="1116422"/>
                    <a:pt x="450733" y="1123951"/>
                    <a:pt x="443090" y="1120186"/>
                  </a:cubicBezTo>
                  <a:cubicBezTo>
                    <a:pt x="401050" y="1108893"/>
                    <a:pt x="401050" y="1108893"/>
                    <a:pt x="401050" y="1108893"/>
                  </a:cubicBezTo>
                  <a:cubicBezTo>
                    <a:pt x="389585" y="1108893"/>
                    <a:pt x="385763" y="1097599"/>
                    <a:pt x="389585" y="1086305"/>
                  </a:cubicBezTo>
                  <a:lnTo>
                    <a:pt x="399056" y="1047121"/>
                  </a:lnTo>
                  <a:lnTo>
                    <a:pt x="370989" y="1038367"/>
                  </a:lnTo>
                  <a:lnTo>
                    <a:pt x="350290" y="1027079"/>
                  </a:lnTo>
                  <a:lnTo>
                    <a:pt x="346903" y="1032963"/>
                  </a:lnTo>
                  <a:cubicBezTo>
                    <a:pt x="329406" y="1063361"/>
                    <a:pt x="329406" y="1063361"/>
                    <a:pt x="329406" y="1063361"/>
                  </a:cubicBezTo>
                  <a:cubicBezTo>
                    <a:pt x="321866" y="1070946"/>
                    <a:pt x="310555" y="1074738"/>
                    <a:pt x="303014" y="1067153"/>
                  </a:cubicBezTo>
                  <a:cubicBezTo>
                    <a:pt x="265311" y="1048192"/>
                    <a:pt x="265311" y="1048192"/>
                    <a:pt x="265311" y="1048192"/>
                  </a:cubicBezTo>
                  <a:cubicBezTo>
                    <a:pt x="257770" y="1044399"/>
                    <a:pt x="254000" y="1033022"/>
                    <a:pt x="261541" y="1021645"/>
                  </a:cubicBezTo>
                  <a:lnTo>
                    <a:pt x="280976" y="987878"/>
                  </a:lnTo>
                  <a:lnTo>
                    <a:pt x="239213" y="953257"/>
                  </a:lnTo>
                  <a:lnTo>
                    <a:pt x="233874" y="958687"/>
                  </a:lnTo>
                  <a:cubicBezTo>
                    <a:pt x="208462" y="984531"/>
                    <a:pt x="208462" y="984531"/>
                    <a:pt x="208462" y="984531"/>
                  </a:cubicBezTo>
                  <a:cubicBezTo>
                    <a:pt x="200933" y="992188"/>
                    <a:pt x="189639" y="992188"/>
                    <a:pt x="182110" y="984531"/>
                  </a:cubicBezTo>
                  <a:cubicBezTo>
                    <a:pt x="151992" y="953901"/>
                    <a:pt x="151992" y="953901"/>
                    <a:pt x="151992" y="953901"/>
                  </a:cubicBezTo>
                  <a:cubicBezTo>
                    <a:pt x="144463" y="946244"/>
                    <a:pt x="144463" y="934758"/>
                    <a:pt x="151992" y="927101"/>
                  </a:cubicBezTo>
                  <a:lnTo>
                    <a:pt x="183045" y="895520"/>
                  </a:lnTo>
                  <a:lnTo>
                    <a:pt x="150627" y="856041"/>
                  </a:lnTo>
                  <a:lnTo>
                    <a:pt x="149005" y="853039"/>
                  </a:lnTo>
                  <a:lnTo>
                    <a:pt x="143816" y="856026"/>
                  </a:lnTo>
                  <a:cubicBezTo>
                    <a:pt x="113418" y="873523"/>
                    <a:pt x="113418" y="873523"/>
                    <a:pt x="113418" y="873523"/>
                  </a:cubicBezTo>
                  <a:cubicBezTo>
                    <a:pt x="105833" y="881063"/>
                    <a:pt x="94456" y="877293"/>
                    <a:pt x="86871" y="869752"/>
                  </a:cubicBezTo>
                  <a:cubicBezTo>
                    <a:pt x="67910" y="832049"/>
                    <a:pt x="67910" y="832049"/>
                    <a:pt x="67910" y="832049"/>
                  </a:cubicBezTo>
                  <a:cubicBezTo>
                    <a:pt x="60325" y="824508"/>
                    <a:pt x="64117" y="813197"/>
                    <a:pt x="75494" y="805657"/>
                  </a:cubicBezTo>
                  <a:lnTo>
                    <a:pt x="112043" y="784620"/>
                  </a:lnTo>
                  <a:lnTo>
                    <a:pt x="104448" y="770559"/>
                  </a:lnTo>
                  <a:lnTo>
                    <a:pt x="93971" y="736648"/>
                  </a:lnTo>
                  <a:lnTo>
                    <a:pt x="83699" y="739627"/>
                  </a:lnTo>
                  <a:cubicBezTo>
                    <a:pt x="50346" y="749301"/>
                    <a:pt x="50346" y="749301"/>
                    <a:pt x="50346" y="749301"/>
                  </a:cubicBezTo>
                  <a:cubicBezTo>
                    <a:pt x="39052" y="749301"/>
                    <a:pt x="31523" y="745479"/>
                    <a:pt x="27759" y="734014"/>
                  </a:cubicBezTo>
                  <a:cubicBezTo>
                    <a:pt x="16465" y="691974"/>
                    <a:pt x="16465" y="691974"/>
                    <a:pt x="16465" y="691974"/>
                  </a:cubicBezTo>
                  <a:cubicBezTo>
                    <a:pt x="12700" y="684331"/>
                    <a:pt x="20229" y="672865"/>
                    <a:pt x="31523" y="669044"/>
                  </a:cubicBezTo>
                  <a:lnTo>
                    <a:pt x="73537" y="658888"/>
                  </a:lnTo>
                  <a:lnTo>
                    <a:pt x="68114" y="604838"/>
                  </a:lnTo>
                  <a:lnTo>
                    <a:pt x="54553" y="604838"/>
                  </a:lnTo>
                  <a:cubicBezTo>
                    <a:pt x="19100" y="604838"/>
                    <a:pt x="19100" y="604838"/>
                    <a:pt x="19100" y="604838"/>
                  </a:cubicBezTo>
                  <a:cubicBezTo>
                    <a:pt x="11460" y="604838"/>
                    <a:pt x="0" y="597377"/>
                    <a:pt x="0" y="589915"/>
                  </a:cubicBezTo>
                  <a:cubicBezTo>
                    <a:pt x="0" y="545147"/>
                    <a:pt x="0" y="545147"/>
                    <a:pt x="0" y="545147"/>
                  </a:cubicBezTo>
                  <a:cubicBezTo>
                    <a:pt x="0" y="537686"/>
                    <a:pt x="11460" y="530225"/>
                    <a:pt x="19100" y="530225"/>
                  </a:cubicBezTo>
                  <a:cubicBezTo>
                    <a:pt x="40109" y="530225"/>
                    <a:pt x="55866" y="530225"/>
                    <a:pt x="67684" y="530225"/>
                  </a:cubicBezTo>
                  <a:lnTo>
                    <a:pt x="69548" y="530225"/>
                  </a:lnTo>
                  <a:lnTo>
                    <a:pt x="75073" y="475150"/>
                  </a:lnTo>
                  <a:lnTo>
                    <a:pt x="64876" y="472723"/>
                  </a:lnTo>
                  <a:cubicBezTo>
                    <a:pt x="31523" y="464785"/>
                    <a:pt x="31523" y="464785"/>
                    <a:pt x="31523" y="464785"/>
                  </a:cubicBezTo>
                  <a:cubicBezTo>
                    <a:pt x="20229" y="461022"/>
                    <a:pt x="12700" y="449733"/>
                    <a:pt x="16465" y="442207"/>
                  </a:cubicBezTo>
                  <a:cubicBezTo>
                    <a:pt x="27759" y="400815"/>
                    <a:pt x="27759" y="400815"/>
                    <a:pt x="27759" y="400815"/>
                  </a:cubicBezTo>
                  <a:cubicBezTo>
                    <a:pt x="31523" y="389526"/>
                    <a:pt x="39052" y="385763"/>
                    <a:pt x="50346" y="385763"/>
                  </a:cubicBezTo>
                  <a:cubicBezTo>
                    <a:pt x="70111" y="391407"/>
                    <a:pt x="84934" y="395641"/>
                    <a:pt x="96052" y="398816"/>
                  </a:cubicBezTo>
                  <a:lnTo>
                    <a:pt x="98082" y="399396"/>
                  </a:lnTo>
                  <a:lnTo>
                    <a:pt x="104448" y="378793"/>
                  </a:lnTo>
                  <a:lnTo>
                    <a:pt x="118044" y="353625"/>
                  </a:lnTo>
                  <a:lnTo>
                    <a:pt x="105892" y="346539"/>
                  </a:lnTo>
                  <a:cubicBezTo>
                    <a:pt x="75494" y="328812"/>
                    <a:pt x="75494" y="328812"/>
                    <a:pt x="75494" y="328812"/>
                  </a:cubicBezTo>
                  <a:cubicBezTo>
                    <a:pt x="64117" y="321172"/>
                    <a:pt x="60325" y="309712"/>
                    <a:pt x="67910" y="302072"/>
                  </a:cubicBezTo>
                  <a:cubicBezTo>
                    <a:pt x="86871" y="263873"/>
                    <a:pt x="86871" y="263873"/>
                    <a:pt x="86871" y="263873"/>
                  </a:cubicBezTo>
                  <a:cubicBezTo>
                    <a:pt x="90664" y="260053"/>
                    <a:pt x="95404" y="257188"/>
                    <a:pt x="100145" y="256233"/>
                  </a:cubicBezTo>
                  <a:cubicBezTo>
                    <a:pt x="104885" y="255278"/>
                    <a:pt x="109626" y="256233"/>
                    <a:pt x="113418" y="260053"/>
                  </a:cubicBezTo>
                  <a:cubicBezTo>
                    <a:pt x="131432" y="270558"/>
                    <a:pt x="144942" y="278436"/>
                    <a:pt x="155075" y="284345"/>
                  </a:cubicBezTo>
                  <a:lnTo>
                    <a:pt x="157045" y="285494"/>
                  </a:lnTo>
                  <a:lnTo>
                    <a:pt x="190005" y="245357"/>
                  </a:lnTo>
                  <a:lnTo>
                    <a:pt x="177404" y="232697"/>
                  </a:lnTo>
                  <a:cubicBezTo>
                    <a:pt x="151992" y="207169"/>
                    <a:pt x="151992" y="207169"/>
                    <a:pt x="151992" y="207169"/>
                  </a:cubicBezTo>
                  <a:cubicBezTo>
                    <a:pt x="144463" y="199605"/>
                    <a:pt x="144463" y="188259"/>
                    <a:pt x="151992" y="180695"/>
                  </a:cubicBezTo>
                  <a:cubicBezTo>
                    <a:pt x="182110" y="150439"/>
                    <a:pt x="182110" y="150439"/>
                    <a:pt x="182110" y="150439"/>
                  </a:cubicBezTo>
                  <a:cubicBezTo>
                    <a:pt x="185874" y="146657"/>
                    <a:pt x="190580" y="144766"/>
                    <a:pt x="195286" y="144766"/>
                  </a:cubicBezTo>
                  <a:cubicBezTo>
                    <a:pt x="199992" y="144766"/>
                    <a:pt x="204698" y="146657"/>
                    <a:pt x="208462" y="150439"/>
                  </a:cubicBezTo>
                  <a:cubicBezTo>
                    <a:pt x="223521" y="165567"/>
                    <a:pt x="234815" y="176913"/>
                    <a:pt x="243285" y="185422"/>
                  </a:cubicBezTo>
                  <a:lnTo>
                    <a:pt x="247265" y="189420"/>
                  </a:lnTo>
                  <a:lnTo>
                    <a:pt x="285911" y="157383"/>
                  </a:lnTo>
                  <a:lnTo>
                    <a:pt x="286623" y="156995"/>
                  </a:lnTo>
                  <a:lnTo>
                    <a:pt x="279037" y="143816"/>
                  </a:lnTo>
                  <a:cubicBezTo>
                    <a:pt x="261541" y="113418"/>
                    <a:pt x="261541" y="113418"/>
                    <a:pt x="261541" y="113418"/>
                  </a:cubicBezTo>
                  <a:cubicBezTo>
                    <a:pt x="254000" y="102041"/>
                    <a:pt x="257770" y="90664"/>
                    <a:pt x="269081" y="86871"/>
                  </a:cubicBezTo>
                  <a:cubicBezTo>
                    <a:pt x="303014" y="67910"/>
                    <a:pt x="303014" y="67910"/>
                    <a:pt x="303014" y="67910"/>
                  </a:cubicBezTo>
                  <a:cubicBezTo>
                    <a:pt x="306784" y="64117"/>
                    <a:pt x="311497" y="63169"/>
                    <a:pt x="316210" y="64117"/>
                  </a:cubicBezTo>
                  <a:cubicBezTo>
                    <a:pt x="320923" y="65065"/>
                    <a:pt x="325636" y="67910"/>
                    <a:pt x="329406" y="71702"/>
                  </a:cubicBezTo>
                  <a:cubicBezTo>
                    <a:pt x="339775" y="89716"/>
                    <a:pt x="347551" y="103226"/>
                    <a:pt x="353383" y="113359"/>
                  </a:cubicBezTo>
                  <a:lnTo>
                    <a:pt x="356549" y="118859"/>
                  </a:lnTo>
                  <a:lnTo>
                    <a:pt x="370989" y="110985"/>
                  </a:lnTo>
                  <a:lnTo>
                    <a:pt x="402267" y="101229"/>
                  </a:lnTo>
                  <a:lnTo>
                    <a:pt x="397647" y="82112"/>
                  </a:lnTo>
                  <a:cubicBezTo>
                    <a:pt x="389585" y="48759"/>
                    <a:pt x="389585" y="48759"/>
                    <a:pt x="389585" y="48759"/>
                  </a:cubicBezTo>
                  <a:cubicBezTo>
                    <a:pt x="385763" y="37465"/>
                    <a:pt x="389585" y="26172"/>
                    <a:pt x="401050" y="26172"/>
                  </a:cubicBezTo>
                  <a:cubicBezTo>
                    <a:pt x="443090" y="14878"/>
                    <a:pt x="443090" y="14878"/>
                    <a:pt x="443090" y="14878"/>
                  </a:cubicBezTo>
                  <a:cubicBezTo>
                    <a:pt x="450733" y="11113"/>
                    <a:pt x="462199" y="18642"/>
                    <a:pt x="466020" y="26172"/>
                  </a:cubicBezTo>
                  <a:cubicBezTo>
                    <a:pt x="470798" y="46877"/>
                    <a:pt x="474381" y="62406"/>
                    <a:pt x="477068" y="74053"/>
                  </a:cubicBezTo>
                  <a:lnTo>
                    <a:pt x="478508" y="80294"/>
                  </a:lnTo>
                  <a:lnTo>
                    <a:pt x="530225" y="75056"/>
                  </a:lnTo>
                  <a:lnTo>
                    <a:pt x="530225" y="74419"/>
                  </a:lnTo>
                  <a:cubicBezTo>
                    <a:pt x="530225" y="18851"/>
                    <a:pt x="530225" y="18851"/>
                    <a:pt x="530225" y="18851"/>
                  </a:cubicBezTo>
                  <a:cubicBezTo>
                    <a:pt x="530225" y="7540"/>
                    <a:pt x="537785" y="0"/>
                    <a:pt x="549124" y="0"/>
                  </a:cubicBezTo>
                  <a:close/>
                </a:path>
              </a:pathLst>
            </a:custGeom>
            <a:solidFill>
              <a:srgbClr val="FDFFFE">
                <a:alpha val="87843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3788329" y="3907865"/>
              <a:ext cx="561550" cy="561551"/>
            </a:xfrm>
            <a:prstGeom prst="ellipse">
              <a:avLst/>
            </a:prstGeom>
            <a:solidFill>
              <a:srgbClr val="FFB850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8428" y="3270103"/>
              <a:ext cx="1013839" cy="2297181"/>
            </a:xfrm>
            <a:prstGeom prst="rect">
              <a:avLst/>
            </a:prstGeom>
          </p:spPr>
        </p:pic>
        <p:sp>
          <p:nvSpPr>
            <p:cNvPr id="86" name="Freeform 378"/>
            <p:cNvSpPr>
              <a:spLocks/>
            </p:cNvSpPr>
            <p:nvPr/>
          </p:nvSpPr>
          <p:spPr bwMode="auto">
            <a:xfrm>
              <a:off x="944079" y="1866321"/>
              <a:ext cx="3272362" cy="1883374"/>
            </a:xfrm>
            <a:custGeom>
              <a:avLst/>
              <a:gdLst>
                <a:gd name="T0" fmla="*/ 3 w 762"/>
                <a:gd name="T1" fmla="*/ 0 h 437"/>
                <a:gd name="T2" fmla="*/ 275 w 762"/>
                <a:gd name="T3" fmla="*/ 0 h 437"/>
                <a:gd name="T4" fmla="*/ 275 w 762"/>
                <a:gd name="T5" fmla="*/ 76 h 437"/>
                <a:gd name="T6" fmla="*/ 397 w 762"/>
                <a:gd name="T7" fmla="*/ 76 h 437"/>
                <a:gd name="T8" fmla="*/ 397 w 762"/>
                <a:gd name="T9" fmla="*/ 159 h 437"/>
                <a:gd name="T10" fmla="*/ 519 w 762"/>
                <a:gd name="T11" fmla="*/ 159 h 437"/>
                <a:gd name="T12" fmla="*/ 519 w 762"/>
                <a:gd name="T13" fmla="*/ 246 h 437"/>
                <a:gd name="T14" fmla="*/ 641 w 762"/>
                <a:gd name="T15" fmla="*/ 249 h 437"/>
                <a:gd name="T16" fmla="*/ 641 w 762"/>
                <a:gd name="T17" fmla="*/ 337 h 437"/>
                <a:gd name="T18" fmla="*/ 762 w 762"/>
                <a:gd name="T19" fmla="*/ 346 h 437"/>
                <a:gd name="T20" fmla="*/ 762 w 762"/>
                <a:gd name="T21" fmla="*/ 434 h 437"/>
                <a:gd name="T22" fmla="*/ 759 w 762"/>
                <a:gd name="T23" fmla="*/ 437 h 437"/>
                <a:gd name="T24" fmla="*/ 759 w 762"/>
                <a:gd name="T25" fmla="*/ 349 h 437"/>
                <a:gd name="T26" fmla="*/ 637 w 762"/>
                <a:gd name="T27" fmla="*/ 340 h 437"/>
                <a:gd name="T28" fmla="*/ 637 w 762"/>
                <a:gd name="T29" fmla="*/ 252 h 437"/>
                <a:gd name="T30" fmla="*/ 515 w 762"/>
                <a:gd name="T31" fmla="*/ 248 h 437"/>
                <a:gd name="T32" fmla="*/ 515 w 762"/>
                <a:gd name="T33" fmla="*/ 162 h 437"/>
                <a:gd name="T34" fmla="*/ 394 w 762"/>
                <a:gd name="T35" fmla="*/ 162 h 437"/>
                <a:gd name="T36" fmla="*/ 394 w 762"/>
                <a:gd name="T37" fmla="*/ 79 h 437"/>
                <a:gd name="T38" fmla="*/ 272 w 762"/>
                <a:gd name="T39" fmla="*/ 79 h 437"/>
                <a:gd name="T40" fmla="*/ 272 w 762"/>
                <a:gd name="T41" fmla="*/ 3 h 437"/>
                <a:gd name="T42" fmla="*/ 0 w 762"/>
                <a:gd name="T43" fmla="*/ 3 h 437"/>
                <a:gd name="T44" fmla="*/ 3 w 762"/>
                <a:gd name="T45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2" h="437">
                  <a:moveTo>
                    <a:pt x="3" y="0"/>
                  </a:moveTo>
                  <a:cubicBezTo>
                    <a:pt x="275" y="0"/>
                    <a:pt x="275" y="0"/>
                    <a:pt x="275" y="0"/>
                  </a:cubicBezTo>
                  <a:cubicBezTo>
                    <a:pt x="275" y="30"/>
                    <a:pt x="275" y="47"/>
                    <a:pt x="275" y="76"/>
                  </a:cubicBezTo>
                  <a:cubicBezTo>
                    <a:pt x="397" y="76"/>
                    <a:pt x="397" y="76"/>
                    <a:pt x="397" y="76"/>
                  </a:cubicBezTo>
                  <a:cubicBezTo>
                    <a:pt x="397" y="105"/>
                    <a:pt x="397" y="129"/>
                    <a:pt x="397" y="159"/>
                  </a:cubicBezTo>
                  <a:cubicBezTo>
                    <a:pt x="519" y="159"/>
                    <a:pt x="519" y="159"/>
                    <a:pt x="519" y="159"/>
                  </a:cubicBezTo>
                  <a:cubicBezTo>
                    <a:pt x="519" y="188"/>
                    <a:pt x="519" y="216"/>
                    <a:pt x="519" y="246"/>
                  </a:cubicBezTo>
                  <a:cubicBezTo>
                    <a:pt x="559" y="246"/>
                    <a:pt x="600" y="247"/>
                    <a:pt x="641" y="249"/>
                  </a:cubicBezTo>
                  <a:cubicBezTo>
                    <a:pt x="641" y="278"/>
                    <a:pt x="641" y="308"/>
                    <a:pt x="641" y="337"/>
                  </a:cubicBezTo>
                  <a:cubicBezTo>
                    <a:pt x="681" y="339"/>
                    <a:pt x="722" y="342"/>
                    <a:pt x="762" y="346"/>
                  </a:cubicBezTo>
                  <a:cubicBezTo>
                    <a:pt x="762" y="375"/>
                    <a:pt x="762" y="404"/>
                    <a:pt x="762" y="434"/>
                  </a:cubicBezTo>
                  <a:cubicBezTo>
                    <a:pt x="759" y="437"/>
                    <a:pt x="759" y="437"/>
                    <a:pt x="759" y="437"/>
                  </a:cubicBezTo>
                  <a:cubicBezTo>
                    <a:pt x="759" y="407"/>
                    <a:pt x="759" y="378"/>
                    <a:pt x="759" y="349"/>
                  </a:cubicBezTo>
                  <a:cubicBezTo>
                    <a:pt x="719" y="345"/>
                    <a:pt x="678" y="342"/>
                    <a:pt x="637" y="340"/>
                  </a:cubicBezTo>
                  <a:cubicBezTo>
                    <a:pt x="637" y="310"/>
                    <a:pt x="637" y="281"/>
                    <a:pt x="637" y="252"/>
                  </a:cubicBezTo>
                  <a:cubicBezTo>
                    <a:pt x="597" y="250"/>
                    <a:pt x="556" y="249"/>
                    <a:pt x="515" y="248"/>
                  </a:cubicBezTo>
                  <a:cubicBezTo>
                    <a:pt x="515" y="219"/>
                    <a:pt x="515" y="191"/>
                    <a:pt x="515" y="162"/>
                  </a:cubicBezTo>
                  <a:cubicBezTo>
                    <a:pt x="394" y="162"/>
                    <a:pt x="394" y="162"/>
                    <a:pt x="394" y="162"/>
                  </a:cubicBezTo>
                  <a:cubicBezTo>
                    <a:pt x="394" y="132"/>
                    <a:pt x="394" y="108"/>
                    <a:pt x="394" y="79"/>
                  </a:cubicBezTo>
                  <a:cubicBezTo>
                    <a:pt x="272" y="79"/>
                    <a:pt x="272" y="79"/>
                    <a:pt x="272" y="79"/>
                  </a:cubicBezTo>
                  <a:cubicBezTo>
                    <a:pt x="272" y="49"/>
                    <a:pt x="272" y="32"/>
                    <a:pt x="272" y="3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effectLst>
              <a:outerShdw blurRad="38100" dist="25400" dir="8100000" algn="tr" rotWithShape="0">
                <a:srgbClr val="015A63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82"/>
            <p:cNvSpPr>
              <a:spLocks/>
            </p:cNvSpPr>
            <p:nvPr/>
          </p:nvSpPr>
          <p:spPr bwMode="auto">
            <a:xfrm>
              <a:off x="1912929" y="4045210"/>
              <a:ext cx="2531689" cy="1906917"/>
            </a:xfrm>
            <a:custGeom>
              <a:avLst/>
              <a:gdLst>
                <a:gd name="T0" fmla="*/ 589 w 589"/>
                <a:gd name="T1" fmla="*/ 96 h 443"/>
                <a:gd name="T2" fmla="*/ 589 w 589"/>
                <a:gd name="T3" fmla="*/ 4 h 443"/>
                <a:gd name="T4" fmla="*/ 583 w 589"/>
                <a:gd name="T5" fmla="*/ 0 h 443"/>
                <a:gd name="T6" fmla="*/ 584 w 589"/>
                <a:gd name="T7" fmla="*/ 92 h 443"/>
                <a:gd name="T8" fmla="*/ 466 w 589"/>
                <a:gd name="T9" fmla="*/ 101 h 443"/>
                <a:gd name="T10" fmla="*/ 466 w 589"/>
                <a:gd name="T11" fmla="*/ 183 h 443"/>
                <a:gd name="T12" fmla="*/ 348 w 589"/>
                <a:gd name="T13" fmla="*/ 185 h 443"/>
                <a:gd name="T14" fmla="*/ 348 w 589"/>
                <a:gd name="T15" fmla="*/ 273 h 443"/>
                <a:gd name="T16" fmla="*/ 232 w 589"/>
                <a:gd name="T17" fmla="*/ 271 h 443"/>
                <a:gd name="T18" fmla="*/ 232 w 589"/>
                <a:gd name="T19" fmla="*/ 359 h 443"/>
                <a:gd name="T20" fmla="*/ 120 w 589"/>
                <a:gd name="T21" fmla="*/ 351 h 443"/>
                <a:gd name="T22" fmla="*/ 117 w 589"/>
                <a:gd name="T23" fmla="*/ 355 h 443"/>
                <a:gd name="T24" fmla="*/ 117 w 589"/>
                <a:gd name="T25" fmla="*/ 439 h 443"/>
                <a:gd name="T26" fmla="*/ 3 w 589"/>
                <a:gd name="T27" fmla="*/ 427 h 443"/>
                <a:gd name="T28" fmla="*/ 0 w 589"/>
                <a:gd name="T29" fmla="*/ 430 h 443"/>
                <a:gd name="T30" fmla="*/ 118 w 589"/>
                <a:gd name="T31" fmla="*/ 443 h 443"/>
                <a:gd name="T32" fmla="*/ 118 w 589"/>
                <a:gd name="T33" fmla="*/ 355 h 443"/>
                <a:gd name="T34" fmla="*/ 235 w 589"/>
                <a:gd name="T35" fmla="*/ 363 h 443"/>
                <a:gd name="T36" fmla="*/ 235 w 589"/>
                <a:gd name="T37" fmla="*/ 275 h 443"/>
                <a:gd name="T38" fmla="*/ 353 w 589"/>
                <a:gd name="T39" fmla="*/ 278 h 443"/>
                <a:gd name="T40" fmla="*/ 353 w 589"/>
                <a:gd name="T41" fmla="*/ 190 h 443"/>
                <a:gd name="T42" fmla="*/ 471 w 589"/>
                <a:gd name="T43" fmla="*/ 188 h 443"/>
                <a:gd name="T44" fmla="*/ 471 w 589"/>
                <a:gd name="T45" fmla="*/ 105 h 443"/>
                <a:gd name="T46" fmla="*/ 589 w 589"/>
                <a:gd name="T47" fmla="*/ 9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9" h="443">
                  <a:moveTo>
                    <a:pt x="589" y="96"/>
                  </a:moveTo>
                  <a:cubicBezTo>
                    <a:pt x="589" y="67"/>
                    <a:pt x="589" y="34"/>
                    <a:pt x="589" y="4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4" y="92"/>
                    <a:pt x="584" y="92"/>
                    <a:pt x="584" y="92"/>
                  </a:cubicBezTo>
                  <a:cubicBezTo>
                    <a:pt x="560" y="97"/>
                    <a:pt x="466" y="101"/>
                    <a:pt x="466" y="101"/>
                  </a:cubicBezTo>
                  <a:cubicBezTo>
                    <a:pt x="466" y="131"/>
                    <a:pt x="466" y="154"/>
                    <a:pt x="466" y="183"/>
                  </a:cubicBezTo>
                  <a:cubicBezTo>
                    <a:pt x="427" y="185"/>
                    <a:pt x="387" y="186"/>
                    <a:pt x="348" y="185"/>
                  </a:cubicBezTo>
                  <a:cubicBezTo>
                    <a:pt x="348" y="215"/>
                    <a:pt x="348" y="244"/>
                    <a:pt x="348" y="273"/>
                  </a:cubicBezTo>
                  <a:cubicBezTo>
                    <a:pt x="309" y="273"/>
                    <a:pt x="272" y="272"/>
                    <a:pt x="232" y="271"/>
                  </a:cubicBezTo>
                  <a:cubicBezTo>
                    <a:pt x="232" y="300"/>
                    <a:pt x="232" y="329"/>
                    <a:pt x="232" y="359"/>
                  </a:cubicBezTo>
                  <a:cubicBezTo>
                    <a:pt x="193" y="357"/>
                    <a:pt x="120" y="351"/>
                    <a:pt x="120" y="351"/>
                  </a:cubicBezTo>
                  <a:cubicBezTo>
                    <a:pt x="117" y="355"/>
                    <a:pt x="117" y="355"/>
                    <a:pt x="117" y="355"/>
                  </a:cubicBezTo>
                  <a:cubicBezTo>
                    <a:pt x="117" y="355"/>
                    <a:pt x="117" y="411"/>
                    <a:pt x="117" y="439"/>
                  </a:cubicBezTo>
                  <a:cubicBezTo>
                    <a:pt x="78" y="436"/>
                    <a:pt x="42" y="432"/>
                    <a:pt x="3" y="427"/>
                  </a:cubicBezTo>
                  <a:cubicBezTo>
                    <a:pt x="0" y="430"/>
                    <a:pt x="0" y="430"/>
                    <a:pt x="0" y="430"/>
                  </a:cubicBezTo>
                  <a:cubicBezTo>
                    <a:pt x="39" y="435"/>
                    <a:pt x="78" y="439"/>
                    <a:pt x="118" y="443"/>
                  </a:cubicBezTo>
                  <a:cubicBezTo>
                    <a:pt x="118" y="414"/>
                    <a:pt x="118" y="384"/>
                    <a:pt x="118" y="355"/>
                  </a:cubicBezTo>
                  <a:cubicBezTo>
                    <a:pt x="157" y="358"/>
                    <a:pt x="196" y="361"/>
                    <a:pt x="235" y="363"/>
                  </a:cubicBezTo>
                  <a:cubicBezTo>
                    <a:pt x="235" y="333"/>
                    <a:pt x="235" y="304"/>
                    <a:pt x="235" y="275"/>
                  </a:cubicBezTo>
                  <a:cubicBezTo>
                    <a:pt x="275" y="277"/>
                    <a:pt x="314" y="278"/>
                    <a:pt x="353" y="278"/>
                  </a:cubicBezTo>
                  <a:cubicBezTo>
                    <a:pt x="353" y="248"/>
                    <a:pt x="353" y="219"/>
                    <a:pt x="353" y="190"/>
                  </a:cubicBezTo>
                  <a:cubicBezTo>
                    <a:pt x="393" y="190"/>
                    <a:pt x="432" y="189"/>
                    <a:pt x="471" y="188"/>
                  </a:cubicBezTo>
                  <a:cubicBezTo>
                    <a:pt x="471" y="158"/>
                    <a:pt x="471" y="135"/>
                    <a:pt x="471" y="105"/>
                  </a:cubicBezTo>
                  <a:cubicBezTo>
                    <a:pt x="471" y="105"/>
                    <a:pt x="566" y="101"/>
                    <a:pt x="589" y="96"/>
                  </a:cubicBezTo>
                </a:path>
              </a:pathLst>
            </a:custGeom>
            <a:solidFill>
              <a:srgbClr val="FDFFFE"/>
            </a:solidFill>
            <a:ln>
              <a:noFill/>
            </a:ln>
            <a:effectLst>
              <a:outerShdw blurRad="38100" dist="12700" dir="2700000" algn="tl" rotWithShape="0">
                <a:srgbClr val="0192A1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86"/>
            <p:cNvSpPr>
              <a:spLocks/>
            </p:cNvSpPr>
            <p:nvPr/>
          </p:nvSpPr>
          <p:spPr bwMode="auto">
            <a:xfrm>
              <a:off x="4197356" y="3738417"/>
              <a:ext cx="834841" cy="335024"/>
            </a:xfrm>
            <a:custGeom>
              <a:avLst/>
              <a:gdLst>
                <a:gd name="T0" fmla="*/ 3 w 192"/>
                <a:gd name="T1" fmla="*/ 0 h 75"/>
                <a:gd name="T2" fmla="*/ 136 w 192"/>
                <a:gd name="T3" fmla="*/ 16 h 75"/>
                <a:gd name="T4" fmla="*/ 192 w 192"/>
                <a:gd name="T5" fmla="*/ 47 h 75"/>
                <a:gd name="T6" fmla="*/ 136 w 192"/>
                <a:gd name="T7" fmla="*/ 68 h 75"/>
                <a:gd name="T8" fmla="*/ 56 w 192"/>
                <a:gd name="T9" fmla="*/ 73 h 75"/>
                <a:gd name="T10" fmla="*/ 50 w 192"/>
                <a:gd name="T11" fmla="*/ 68 h 75"/>
                <a:gd name="T12" fmla="*/ 65 w 192"/>
                <a:gd name="T13" fmla="*/ 69 h 75"/>
                <a:gd name="T14" fmla="*/ 136 w 192"/>
                <a:gd name="T15" fmla="*/ 64 h 75"/>
                <a:gd name="T16" fmla="*/ 186 w 192"/>
                <a:gd name="T17" fmla="*/ 47 h 75"/>
                <a:gd name="T18" fmla="*/ 136 w 192"/>
                <a:gd name="T19" fmla="*/ 21 h 75"/>
                <a:gd name="T20" fmla="*/ 0 w 192"/>
                <a:gd name="T21" fmla="*/ 3 h 75"/>
                <a:gd name="T22" fmla="*/ 3 w 192"/>
                <a:gd name="T2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75">
                  <a:moveTo>
                    <a:pt x="3" y="0"/>
                  </a:moveTo>
                  <a:cubicBezTo>
                    <a:pt x="3" y="0"/>
                    <a:pt x="96" y="9"/>
                    <a:pt x="136" y="16"/>
                  </a:cubicBezTo>
                  <a:cubicBezTo>
                    <a:pt x="177" y="24"/>
                    <a:pt x="192" y="38"/>
                    <a:pt x="192" y="47"/>
                  </a:cubicBezTo>
                  <a:cubicBezTo>
                    <a:pt x="192" y="47"/>
                    <a:pt x="181" y="62"/>
                    <a:pt x="136" y="68"/>
                  </a:cubicBezTo>
                  <a:cubicBezTo>
                    <a:pt x="136" y="68"/>
                    <a:pt x="83" y="75"/>
                    <a:pt x="56" y="73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2" y="69"/>
                    <a:pt x="61" y="69"/>
                    <a:pt x="65" y="69"/>
                  </a:cubicBezTo>
                  <a:cubicBezTo>
                    <a:pt x="92" y="69"/>
                    <a:pt x="135" y="64"/>
                    <a:pt x="136" y="64"/>
                  </a:cubicBezTo>
                  <a:cubicBezTo>
                    <a:pt x="171" y="59"/>
                    <a:pt x="184" y="49"/>
                    <a:pt x="186" y="47"/>
                  </a:cubicBezTo>
                  <a:cubicBezTo>
                    <a:pt x="186" y="41"/>
                    <a:pt x="172" y="28"/>
                    <a:pt x="136" y="21"/>
                  </a:cubicBezTo>
                  <a:cubicBezTo>
                    <a:pt x="96" y="13"/>
                    <a:pt x="1" y="3"/>
                    <a:pt x="0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DFFFE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98"/>
            <p:cNvSpPr>
              <a:spLocks/>
            </p:cNvSpPr>
            <p:nvPr/>
          </p:nvSpPr>
          <p:spPr bwMode="auto">
            <a:xfrm>
              <a:off x="2369529" y="3257792"/>
              <a:ext cx="1019557" cy="2321620"/>
            </a:xfrm>
            <a:custGeom>
              <a:avLst/>
              <a:gdLst>
                <a:gd name="T0" fmla="*/ 209 w 236"/>
                <a:gd name="T1" fmla="*/ 439 h 540"/>
                <a:gd name="T2" fmla="*/ 224 w 236"/>
                <a:gd name="T3" fmla="*/ 304 h 540"/>
                <a:gd name="T4" fmla="*/ 151 w 236"/>
                <a:gd name="T5" fmla="*/ 250 h 540"/>
                <a:gd name="T6" fmla="*/ 189 w 236"/>
                <a:gd name="T7" fmla="*/ 240 h 540"/>
                <a:gd name="T8" fmla="*/ 191 w 236"/>
                <a:gd name="T9" fmla="*/ 237 h 540"/>
                <a:gd name="T10" fmla="*/ 217 w 236"/>
                <a:gd name="T11" fmla="*/ 247 h 540"/>
                <a:gd name="T12" fmla="*/ 227 w 236"/>
                <a:gd name="T13" fmla="*/ 237 h 540"/>
                <a:gd name="T14" fmla="*/ 228 w 236"/>
                <a:gd name="T15" fmla="*/ 222 h 540"/>
                <a:gd name="T16" fmla="*/ 218 w 236"/>
                <a:gd name="T17" fmla="*/ 217 h 540"/>
                <a:gd name="T18" fmla="*/ 198 w 236"/>
                <a:gd name="T19" fmla="*/ 219 h 540"/>
                <a:gd name="T20" fmla="*/ 142 w 236"/>
                <a:gd name="T21" fmla="*/ 195 h 540"/>
                <a:gd name="T22" fmla="*/ 126 w 236"/>
                <a:gd name="T23" fmla="*/ 135 h 540"/>
                <a:gd name="T24" fmla="*/ 117 w 236"/>
                <a:gd name="T25" fmla="*/ 97 h 540"/>
                <a:gd name="T26" fmla="*/ 109 w 236"/>
                <a:gd name="T27" fmla="*/ 78 h 540"/>
                <a:gd name="T28" fmla="*/ 119 w 236"/>
                <a:gd name="T29" fmla="*/ 79 h 540"/>
                <a:gd name="T30" fmla="*/ 121 w 236"/>
                <a:gd name="T31" fmla="*/ 70 h 540"/>
                <a:gd name="T32" fmla="*/ 123 w 236"/>
                <a:gd name="T33" fmla="*/ 60 h 540"/>
                <a:gd name="T34" fmla="*/ 121 w 236"/>
                <a:gd name="T35" fmla="*/ 51 h 540"/>
                <a:gd name="T36" fmla="*/ 125 w 236"/>
                <a:gd name="T37" fmla="*/ 43 h 540"/>
                <a:gd name="T38" fmla="*/ 122 w 236"/>
                <a:gd name="T39" fmla="*/ 32 h 540"/>
                <a:gd name="T40" fmla="*/ 116 w 236"/>
                <a:gd name="T41" fmla="*/ 21 h 540"/>
                <a:gd name="T42" fmla="*/ 81 w 236"/>
                <a:gd name="T43" fmla="*/ 6 h 540"/>
                <a:gd name="T44" fmla="*/ 67 w 236"/>
                <a:gd name="T45" fmla="*/ 68 h 540"/>
                <a:gd name="T46" fmla="*/ 70 w 236"/>
                <a:gd name="T47" fmla="*/ 72 h 540"/>
                <a:gd name="T48" fmla="*/ 70 w 236"/>
                <a:gd name="T49" fmla="*/ 82 h 540"/>
                <a:gd name="T50" fmla="*/ 41 w 236"/>
                <a:gd name="T51" fmla="*/ 139 h 540"/>
                <a:gd name="T52" fmla="*/ 35 w 236"/>
                <a:gd name="T53" fmla="*/ 266 h 540"/>
                <a:gd name="T54" fmla="*/ 38 w 236"/>
                <a:gd name="T55" fmla="*/ 285 h 540"/>
                <a:gd name="T56" fmla="*/ 59 w 236"/>
                <a:gd name="T57" fmla="*/ 313 h 540"/>
                <a:gd name="T58" fmla="*/ 1 w 236"/>
                <a:gd name="T59" fmla="*/ 323 h 540"/>
                <a:gd name="T60" fmla="*/ 8 w 236"/>
                <a:gd name="T61" fmla="*/ 426 h 540"/>
                <a:gd name="T62" fmla="*/ 25 w 236"/>
                <a:gd name="T63" fmla="*/ 430 h 540"/>
                <a:gd name="T64" fmla="*/ 41 w 236"/>
                <a:gd name="T65" fmla="*/ 427 h 540"/>
                <a:gd name="T66" fmla="*/ 14 w 236"/>
                <a:gd name="T67" fmla="*/ 498 h 540"/>
                <a:gd name="T68" fmla="*/ 19 w 236"/>
                <a:gd name="T69" fmla="*/ 522 h 540"/>
                <a:gd name="T70" fmla="*/ 26 w 236"/>
                <a:gd name="T71" fmla="*/ 526 h 540"/>
                <a:gd name="T72" fmla="*/ 84 w 236"/>
                <a:gd name="T73" fmla="*/ 538 h 540"/>
                <a:gd name="T74" fmla="*/ 48 w 236"/>
                <a:gd name="T75" fmla="*/ 505 h 540"/>
                <a:gd name="T76" fmla="*/ 122 w 236"/>
                <a:gd name="T77" fmla="*/ 427 h 540"/>
                <a:gd name="T78" fmla="*/ 140 w 236"/>
                <a:gd name="T79" fmla="*/ 430 h 540"/>
                <a:gd name="T80" fmla="*/ 150 w 236"/>
                <a:gd name="T81" fmla="*/ 427 h 540"/>
                <a:gd name="T82" fmla="*/ 110 w 236"/>
                <a:gd name="T83" fmla="*/ 324 h 540"/>
                <a:gd name="T84" fmla="*/ 172 w 236"/>
                <a:gd name="T85" fmla="*/ 320 h 540"/>
                <a:gd name="T86" fmla="*/ 164 w 236"/>
                <a:gd name="T87" fmla="*/ 435 h 540"/>
                <a:gd name="T88" fmla="*/ 164 w 236"/>
                <a:gd name="T89" fmla="*/ 457 h 540"/>
                <a:gd name="T90" fmla="*/ 183 w 236"/>
                <a:gd name="T91" fmla="*/ 453 h 540"/>
                <a:gd name="T92" fmla="*/ 235 w 236"/>
                <a:gd name="T93" fmla="*/ 457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6" h="540">
                  <a:moveTo>
                    <a:pt x="234" y="454"/>
                  </a:moveTo>
                  <a:cubicBezTo>
                    <a:pt x="224" y="446"/>
                    <a:pt x="221" y="444"/>
                    <a:pt x="209" y="439"/>
                  </a:cubicBezTo>
                  <a:cubicBezTo>
                    <a:pt x="196" y="433"/>
                    <a:pt x="202" y="419"/>
                    <a:pt x="202" y="419"/>
                  </a:cubicBezTo>
                  <a:cubicBezTo>
                    <a:pt x="224" y="304"/>
                    <a:pt x="224" y="304"/>
                    <a:pt x="224" y="304"/>
                  </a:cubicBezTo>
                  <a:cubicBezTo>
                    <a:pt x="227" y="284"/>
                    <a:pt x="215" y="277"/>
                    <a:pt x="215" y="277"/>
                  </a:cubicBezTo>
                  <a:cubicBezTo>
                    <a:pt x="209" y="272"/>
                    <a:pt x="151" y="250"/>
                    <a:pt x="151" y="250"/>
                  </a:cubicBezTo>
                  <a:cubicBezTo>
                    <a:pt x="151" y="250"/>
                    <a:pt x="149" y="240"/>
                    <a:pt x="147" y="228"/>
                  </a:cubicBezTo>
                  <a:cubicBezTo>
                    <a:pt x="189" y="240"/>
                    <a:pt x="189" y="240"/>
                    <a:pt x="189" y="240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91" y="237"/>
                    <a:pt x="191" y="237"/>
                    <a:pt x="191" y="237"/>
                  </a:cubicBezTo>
                  <a:cubicBezTo>
                    <a:pt x="194" y="239"/>
                    <a:pt x="197" y="242"/>
                    <a:pt x="200" y="245"/>
                  </a:cubicBezTo>
                  <a:cubicBezTo>
                    <a:pt x="203" y="249"/>
                    <a:pt x="214" y="247"/>
                    <a:pt x="217" y="247"/>
                  </a:cubicBezTo>
                  <a:cubicBezTo>
                    <a:pt x="221" y="246"/>
                    <a:pt x="222" y="246"/>
                    <a:pt x="222" y="244"/>
                  </a:cubicBezTo>
                  <a:cubicBezTo>
                    <a:pt x="223" y="241"/>
                    <a:pt x="227" y="239"/>
                    <a:pt x="227" y="237"/>
                  </a:cubicBezTo>
                  <a:cubicBezTo>
                    <a:pt x="227" y="235"/>
                    <a:pt x="229" y="231"/>
                    <a:pt x="229" y="229"/>
                  </a:cubicBezTo>
                  <a:cubicBezTo>
                    <a:pt x="230" y="227"/>
                    <a:pt x="230" y="224"/>
                    <a:pt x="228" y="222"/>
                  </a:cubicBezTo>
                  <a:cubicBezTo>
                    <a:pt x="226" y="220"/>
                    <a:pt x="219" y="220"/>
                    <a:pt x="219" y="220"/>
                  </a:cubicBezTo>
                  <a:cubicBezTo>
                    <a:pt x="219" y="220"/>
                    <a:pt x="219" y="220"/>
                    <a:pt x="218" y="217"/>
                  </a:cubicBezTo>
                  <a:cubicBezTo>
                    <a:pt x="218" y="214"/>
                    <a:pt x="214" y="216"/>
                    <a:pt x="208" y="216"/>
                  </a:cubicBezTo>
                  <a:cubicBezTo>
                    <a:pt x="203" y="217"/>
                    <a:pt x="199" y="219"/>
                    <a:pt x="198" y="219"/>
                  </a:cubicBezTo>
                  <a:cubicBezTo>
                    <a:pt x="199" y="216"/>
                    <a:pt x="199" y="216"/>
                    <a:pt x="199" y="216"/>
                  </a:cubicBezTo>
                  <a:cubicBezTo>
                    <a:pt x="142" y="195"/>
                    <a:pt x="142" y="195"/>
                    <a:pt x="142" y="195"/>
                  </a:cubicBezTo>
                  <a:cubicBezTo>
                    <a:pt x="142" y="190"/>
                    <a:pt x="141" y="186"/>
                    <a:pt x="141" y="183"/>
                  </a:cubicBezTo>
                  <a:cubicBezTo>
                    <a:pt x="140" y="168"/>
                    <a:pt x="131" y="143"/>
                    <a:pt x="126" y="135"/>
                  </a:cubicBezTo>
                  <a:cubicBezTo>
                    <a:pt x="121" y="127"/>
                    <a:pt x="116" y="114"/>
                    <a:pt x="116" y="114"/>
                  </a:cubicBezTo>
                  <a:cubicBezTo>
                    <a:pt x="116" y="114"/>
                    <a:pt x="118" y="103"/>
                    <a:pt x="117" y="97"/>
                  </a:cubicBezTo>
                  <a:cubicBezTo>
                    <a:pt x="116" y="91"/>
                    <a:pt x="107" y="88"/>
                    <a:pt x="107" y="8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1" y="79"/>
                    <a:pt x="112" y="80"/>
                    <a:pt x="114" y="80"/>
                  </a:cubicBezTo>
                  <a:cubicBezTo>
                    <a:pt x="117" y="80"/>
                    <a:pt x="117" y="80"/>
                    <a:pt x="119" y="79"/>
                  </a:cubicBezTo>
                  <a:cubicBezTo>
                    <a:pt x="120" y="78"/>
                    <a:pt x="122" y="78"/>
                    <a:pt x="121" y="76"/>
                  </a:cubicBezTo>
                  <a:cubicBezTo>
                    <a:pt x="121" y="73"/>
                    <a:pt x="122" y="72"/>
                    <a:pt x="121" y="70"/>
                  </a:cubicBezTo>
                  <a:cubicBezTo>
                    <a:pt x="121" y="69"/>
                    <a:pt x="122" y="67"/>
                    <a:pt x="123" y="65"/>
                  </a:cubicBezTo>
                  <a:cubicBezTo>
                    <a:pt x="123" y="62"/>
                    <a:pt x="123" y="60"/>
                    <a:pt x="123" y="60"/>
                  </a:cubicBezTo>
                  <a:cubicBezTo>
                    <a:pt x="123" y="60"/>
                    <a:pt x="123" y="58"/>
                    <a:pt x="122" y="57"/>
                  </a:cubicBezTo>
                  <a:cubicBezTo>
                    <a:pt x="122" y="56"/>
                    <a:pt x="121" y="51"/>
                    <a:pt x="121" y="51"/>
                  </a:cubicBezTo>
                  <a:cubicBezTo>
                    <a:pt x="121" y="51"/>
                    <a:pt x="123" y="50"/>
                    <a:pt x="125" y="47"/>
                  </a:cubicBezTo>
                  <a:cubicBezTo>
                    <a:pt x="127" y="45"/>
                    <a:pt x="125" y="43"/>
                    <a:pt x="125" y="43"/>
                  </a:cubicBezTo>
                  <a:cubicBezTo>
                    <a:pt x="123" y="43"/>
                    <a:pt x="120" y="39"/>
                    <a:pt x="120" y="39"/>
                  </a:cubicBezTo>
                  <a:cubicBezTo>
                    <a:pt x="120" y="39"/>
                    <a:pt x="122" y="34"/>
                    <a:pt x="122" y="32"/>
                  </a:cubicBezTo>
                  <a:cubicBezTo>
                    <a:pt x="122" y="30"/>
                    <a:pt x="120" y="29"/>
                    <a:pt x="119" y="29"/>
                  </a:cubicBezTo>
                  <a:cubicBezTo>
                    <a:pt x="119" y="28"/>
                    <a:pt x="117" y="25"/>
                    <a:pt x="116" y="21"/>
                  </a:cubicBezTo>
                  <a:cubicBezTo>
                    <a:pt x="115" y="17"/>
                    <a:pt x="108" y="13"/>
                    <a:pt x="108" y="13"/>
                  </a:cubicBezTo>
                  <a:cubicBezTo>
                    <a:pt x="111" y="6"/>
                    <a:pt x="107" y="0"/>
                    <a:pt x="81" y="6"/>
                  </a:cubicBezTo>
                  <a:cubicBezTo>
                    <a:pt x="55" y="13"/>
                    <a:pt x="54" y="31"/>
                    <a:pt x="57" y="43"/>
                  </a:cubicBezTo>
                  <a:cubicBezTo>
                    <a:pt x="59" y="55"/>
                    <a:pt x="66" y="66"/>
                    <a:pt x="67" y="68"/>
                  </a:cubicBezTo>
                  <a:cubicBezTo>
                    <a:pt x="68" y="70"/>
                    <a:pt x="68" y="75"/>
                    <a:pt x="68" y="75"/>
                  </a:cubicBezTo>
                  <a:cubicBezTo>
                    <a:pt x="68" y="75"/>
                    <a:pt x="69" y="71"/>
                    <a:pt x="70" y="72"/>
                  </a:cubicBezTo>
                  <a:cubicBezTo>
                    <a:pt x="70" y="73"/>
                    <a:pt x="70" y="75"/>
                    <a:pt x="70" y="78"/>
                  </a:cubicBezTo>
                  <a:cubicBezTo>
                    <a:pt x="70" y="79"/>
                    <a:pt x="70" y="80"/>
                    <a:pt x="70" y="82"/>
                  </a:cubicBezTo>
                  <a:cubicBezTo>
                    <a:pt x="65" y="92"/>
                    <a:pt x="54" y="108"/>
                    <a:pt x="49" y="119"/>
                  </a:cubicBezTo>
                  <a:cubicBezTo>
                    <a:pt x="48" y="120"/>
                    <a:pt x="44" y="131"/>
                    <a:pt x="41" y="139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76"/>
                    <a:pt x="38" y="285"/>
                    <a:pt x="38" y="285"/>
                  </a:cubicBezTo>
                  <a:cubicBezTo>
                    <a:pt x="59" y="293"/>
                    <a:pt x="59" y="293"/>
                    <a:pt x="59" y="293"/>
                  </a:cubicBezTo>
                  <a:cubicBezTo>
                    <a:pt x="59" y="313"/>
                    <a:pt x="59" y="313"/>
                    <a:pt x="59" y="313"/>
                  </a:cubicBezTo>
                  <a:cubicBezTo>
                    <a:pt x="57" y="316"/>
                    <a:pt x="56" y="319"/>
                    <a:pt x="56" y="324"/>
                  </a:cubicBezTo>
                  <a:cubicBezTo>
                    <a:pt x="1" y="323"/>
                    <a:pt x="1" y="323"/>
                    <a:pt x="1" y="323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8" y="426"/>
                    <a:pt x="8" y="426"/>
                    <a:pt x="8" y="426"/>
                  </a:cubicBezTo>
                  <a:cubicBezTo>
                    <a:pt x="8" y="430"/>
                    <a:pt x="8" y="430"/>
                    <a:pt x="8" y="430"/>
                  </a:cubicBezTo>
                  <a:cubicBezTo>
                    <a:pt x="25" y="430"/>
                    <a:pt x="25" y="430"/>
                    <a:pt x="25" y="430"/>
                  </a:cubicBezTo>
                  <a:cubicBezTo>
                    <a:pt x="25" y="426"/>
                    <a:pt x="25" y="426"/>
                    <a:pt x="25" y="426"/>
                  </a:cubicBezTo>
                  <a:cubicBezTo>
                    <a:pt x="41" y="427"/>
                    <a:pt x="41" y="427"/>
                    <a:pt x="41" y="427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14" y="498"/>
                    <a:pt x="14" y="498"/>
                    <a:pt x="14" y="498"/>
                  </a:cubicBezTo>
                  <a:cubicBezTo>
                    <a:pt x="16" y="499"/>
                    <a:pt x="6" y="511"/>
                    <a:pt x="8" y="513"/>
                  </a:cubicBezTo>
                  <a:cubicBezTo>
                    <a:pt x="10" y="516"/>
                    <a:pt x="14" y="519"/>
                    <a:pt x="19" y="522"/>
                  </a:cubicBezTo>
                  <a:cubicBezTo>
                    <a:pt x="20" y="523"/>
                    <a:pt x="23" y="521"/>
                    <a:pt x="24" y="521"/>
                  </a:cubicBezTo>
                  <a:cubicBezTo>
                    <a:pt x="26" y="522"/>
                    <a:pt x="25" y="526"/>
                    <a:pt x="26" y="526"/>
                  </a:cubicBezTo>
                  <a:cubicBezTo>
                    <a:pt x="35" y="531"/>
                    <a:pt x="44" y="536"/>
                    <a:pt x="49" y="537"/>
                  </a:cubicBezTo>
                  <a:cubicBezTo>
                    <a:pt x="59" y="539"/>
                    <a:pt x="77" y="540"/>
                    <a:pt x="84" y="538"/>
                  </a:cubicBezTo>
                  <a:cubicBezTo>
                    <a:pt x="92" y="535"/>
                    <a:pt x="73" y="526"/>
                    <a:pt x="66" y="522"/>
                  </a:cubicBezTo>
                  <a:cubicBezTo>
                    <a:pt x="58" y="519"/>
                    <a:pt x="48" y="505"/>
                    <a:pt x="48" y="505"/>
                  </a:cubicBezTo>
                  <a:cubicBezTo>
                    <a:pt x="48" y="505"/>
                    <a:pt x="71" y="457"/>
                    <a:pt x="86" y="427"/>
                  </a:cubicBezTo>
                  <a:cubicBezTo>
                    <a:pt x="122" y="427"/>
                    <a:pt x="122" y="427"/>
                    <a:pt x="122" y="427"/>
                  </a:cubicBezTo>
                  <a:cubicBezTo>
                    <a:pt x="122" y="430"/>
                    <a:pt x="122" y="430"/>
                    <a:pt x="122" y="430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0" y="427"/>
                    <a:pt x="140" y="427"/>
                    <a:pt x="140" y="427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50" y="324"/>
                    <a:pt x="150" y="324"/>
                    <a:pt x="15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12" y="311"/>
                    <a:pt x="113" y="301"/>
                    <a:pt x="113" y="301"/>
                  </a:cubicBezTo>
                  <a:cubicBezTo>
                    <a:pt x="172" y="320"/>
                    <a:pt x="172" y="320"/>
                    <a:pt x="172" y="320"/>
                  </a:cubicBezTo>
                  <a:cubicBezTo>
                    <a:pt x="179" y="323"/>
                    <a:pt x="177" y="326"/>
                    <a:pt x="177" y="326"/>
                  </a:cubicBezTo>
                  <a:cubicBezTo>
                    <a:pt x="176" y="331"/>
                    <a:pt x="164" y="435"/>
                    <a:pt x="164" y="435"/>
                  </a:cubicBezTo>
                  <a:cubicBezTo>
                    <a:pt x="166" y="437"/>
                    <a:pt x="166" y="437"/>
                    <a:pt x="166" y="437"/>
                  </a:cubicBezTo>
                  <a:cubicBezTo>
                    <a:pt x="161" y="443"/>
                    <a:pt x="164" y="457"/>
                    <a:pt x="164" y="457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80" y="456"/>
                    <a:pt x="183" y="453"/>
                    <a:pt x="183" y="453"/>
                  </a:cubicBezTo>
                  <a:cubicBezTo>
                    <a:pt x="186" y="456"/>
                    <a:pt x="190" y="457"/>
                    <a:pt x="190" y="457"/>
                  </a:cubicBezTo>
                  <a:cubicBezTo>
                    <a:pt x="195" y="458"/>
                    <a:pt x="235" y="458"/>
                    <a:pt x="235" y="457"/>
                  </a:cubicBezTo>
                  <a:cubicBezTo>
                    <a:pt x="236" y="456"/>
                    <a:pt x="234" y="454"/>
                    <a:pt x="234" y="454"/>
                  </a:cubicBezTo>
                  <a:close/>
                </a:path>
              </a:pathLst>
            </a:custGeom>
            <a:solidFill>
              <a:schemeClr val="bg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2343052" y="3678228"/>
              <a:ext cx="579500" cy="633828"/>
            </a:xfrm>
            <a:custGeom>
              <a:avLst/>
              <a:gdLst>
                <a:gd name="T0" fmla="*/ 123 w 132"/>
                <a:gd name="T1" fmla="*/ 20 h 145"/>
                <a:gd name="T2" fmla="*/ 61 w 132"/>
                <a:gd name="T3" fmla="*/ 74 h 145"/>
                <a:gd name="T4" fmla="*/ 31 w 132"/>
                <a:gd name="T5" fmla="*/ 138 h 145"/>
                <a:gd name="T6" fmla="*/ 2 w 132"/>
                <a:gd name="T7" fmla="*/ 145 h 145"/>
                <a:gd name="T8" fmla="*/ 0 w 132"/>
                <a:gd name="T9" fmla="*/ 130 h 145"/>
                <a:gd name="T10" fmla="*/ 113 w 132"/>
                <a:gd name="T11" fmla="*/ 18 h 145"/>
                <a:gd name="T12" fmla="*/ 121 w 132"/>
                <a:gd name="T13" fmla="*/ 0 h 145"/>
                <a:gd name="T14" fmla="*/ 123 w 132"/>
                <a:gd name="T15" fmla="*/ 2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45">
                  <a:moveTo>
                    <a:pt x="123" y="20"/>
                  </a:moveTo>
                  <a:cubicBezTo>
                    <a:pt x="123" y="20"/>
                    <a:pt x="85" y="47"/>
                    <a:pt x="61" y="74"/>
                  </a:cubicBezTo>
                  <a:cubicBezTo>
                    <a:pt x="38" y="102"/>
                    <a:pt x="32" y="125"/>
                    <a:pt x="31" y="138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39" y="47"/>
                    <a:pt x="113" y="18"/>
                  </a:cubicBezTo>
                  <a:cubicBezTo>
                    <a:pt x="113" y="18"/>
                    <a:pt x="126" y="11"/>
                    <a:pt x="121" y="0"/>
                  </a:cubicBezTo>
                  <a:cubicBezTo>
                    <a:pt x="121" y="0"/>
                    <a:pt x="132" y="5"/>
                    <a:pt x="1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任意多边形 379"/>
            <p:cNvSpPr>
              <a:spLocks/>
            </p:cNvSpPr>
            <p:nvPr/>
          </p:nvSpPr>
          <p:spPr bwMode="auto">
            <a:xfrm>
              <a:off x="1168713" y="2363897"/>
              <a:ext cx="1070099" cy="1070100"/>
            </a:xfrm>
            <a:custGeom>
              <a:avLst/>
              <a:gdLst>
                <a:gd name="connsiteX0" fmla="*/ 549124 w 1135063"/>
                <a:gd name="connsiteY0" fmla="*/ 0 h 1135063"/>
                <a:gd name="connsiteX1" fmla="*/ 590701 w 1135063"/>
                <a:gd name="connsiteY1" fmla="*/ 0 h 1135063"/>
                <a:gd name="connsiteX2" fmla="*/ 609600 w 1135063"/>
                <a:gd name="connsiteY2" fmla="*/ 18851 h 1135063"/>
                <a:gd name="connsiteX3" fmla="*/ 609600 w 1135063"/>
                <a:gd name="connsiteY3" fmla="*/ 66805 h 1135063"/>
                <a:gd name="connsiteX4" fmla="*/ 609600 w 1135063"/>
                <a:gd name="connsiteY4" fmla="*/ 75860 h 1135063"/>
                <a:gd name="connsiteX5" fmla="*/ 659128 w 1135063"/>
                <a:gd name="connsiteY5" fmla="*/ 80876 h 1135063"/>
                <a:gd name="connsiteX6" fmla="*/ 664516 w 1135063"/>
                <a:gd name="connsiteY6" fmla="*/ 61112 h 1135063"/>
                <a:gd name="connsiteX7" fmla="*/ 674041 w 1135063"/>
                <a:gd name="connsiteY7" fmla="*/ 26172 h 1135063"/>
                <a:gd name="connsiteX8" fmla="*/ 696619 w 1135063"/>
                <a:gd name="connsiteY8" fmla="*/ 14878 h 1135063"/>
                <a:gd name="connsiteX9" fmla="*/ 734248 w 1135063"/>
                <a:gd name="connsiteY9" fmla="*/ 26172 h 1135063"/>
                <a:gd name="connsiteX10" fmla="*/ 749300 w 1135063"/>
                <a:gd name="connsiteY10" fmla="*/ 48759 h 1135063"/>
                <a:gd name="connsiteX11" fmla="*/ 736247 w 1135063"/>
                <a:gd name="connsiteY11" fmla="*/ 94465 h 1135063"/>
                <a:gd name="connsiteX12" fmla="*/ 733932 w 1135063"/>
                <a:gd name="connsiteY12" fmla="*/ 102573 h 1135063"/>
                <a:gd name="connsiteX13" fmla="*/ 760901 w 1135063"/>
                <a:gd name="connsiteY13" fmla="*/ 110985 h 1135063"/>
                <a:gd name="connsiteX14" fmla="*/ 780827 w 1135063"/>
                <a:gd name="connsiteY14" fmla="*/ 121852 h 1135063"/>
                <a:gd name="connsiteX15" fmla="*/ 792346 w 1135063"/>
                <a:gd name="connsiteY15" fmla="*/ 102100 h 1135063"/>
                <a:gd name="connsiteX16" fmla="*/ 810072 w 1135063"/>
                <a:gd name="connsiteY16" fmla="*/ 71702 h 1135063"/>
                <a:gd name="connsiteX17" fmla="*/ 820100 w 1135063"/>
                <a:gd name="connsiteY17" fmla="*/ 64117 h 1135063"/>
                <a:gd name="connsiteX18" fmla="*/ 832992 w 1135063"/>
                <a:gd name="connsiteY18" fmla="*/ 67910 h 1135063"/>
                <a:gd name="connsiteX19" fmla="*/ 871191 w 1135063"/>
                <a:gd name="connsiteY19" fmla="*/ 86871 h 1135063"/>
                <a:gd name="connsiteX20" fmla="*/ 878831 w 1135063"/>
                <a:gd name="connsiteY20" fmla="*/ 113418 h 1135063"/>
                <a:gd name="connsiteX21" fmla="*/ 854539 w 1135063"/>
                <a:gd name="connsiteY21" fmla="*/ 155075 h 1135063"/>
                <a:gd name="connsiteX22" fmla="*/ 850842 w 1135063"/>
                <a:gd name="connsiteY22" fmla="*/ 161414 h 1135063"/>
                <a:gd name="connsiteX23" fmla="*/ 888409 w 1135063"/>
                <a:gd name="connsiteY23" fmla="*/ 192557 h 1135063"/>
                <a:gd name="connsiteX24" fmla="*/ 903961 w 1135063"/>
                <a:gd name="connsiteY24" fmla="*/ 175967 h 1135063"/>
                <a:gd name="connsiteX25" fmla="*/ 927894 w 1135063"/>
                <a:gd name="connsiteY25" fmla="*/ 150439 h 1135063"/>
                <a:gd name="connsiteX26" fmla="*/ 941131 w 1135063"/>
                <a:gd name="connsiteY26" fmla="*/ 144766 h 1135063"/>
                <a:gd name="connsiteX27" fmla="*/ 954368 w 1135063"/>
                <a:gd name="connsiteY27" fmla="*/ 150439 h 1135063"/>
                <a:gd name="connsiteX28" fmla="*/ 984624 w 1135063"/>
                <a:gd name="connsiteY28" fmla="*/ 180695 h 1135063"/>
                <a:gd name="connsiteX29" fmla="*/ 984624 w 1135063"/>
                <a:gd name="connsiteY29" fmla="*/ 207169 h 1135063"/>
                <a:gd name="connsiteX30" fmla="*/ 949641 w 1135063"/>
                <a:gd name="connsiteY30" fmla="*/ 242152 h 1135063"/>
                <a:gd name="connsiteX31" fmla="*/ 943937 w 1135063"/>
                <a:gd name="connsiteY31" fmla="*/ 247856 h 1135063"/>
                <a:gd name="connsiteX32" fmla="*/ 975873 w 1135063"/>
                <a:gd name="connsiteY32" fmla="*/ 286745 h 1135063"/>
                <a:gd name="connsiteX33" fmla="*/ 991247 w 1135063"/>
                <a:gd name="connsiteY33" fmla="*/ 277780 h 1135063"/>
                <a:gd name="connsiteX34" fmla="*/ 1021645 w 1135063"/>
                <a:gd name="connsiteY34" fmla="*/ 260053 h 1135063"/>
                <a:gd name="connsiteX35" fmla="*/ 1037763 w 1135063"/>
                <a:gd name="connsiteY35" fmla="*/ 256233 h 1135063"/>
                <a:gd name="connsiteX36" fmla="*/ 1048192 w 1135063"/>
                <a:gd name="connsiteY36" fmla="*/ 263873 h 1135063"/>
                <a:gd name="connsiteX37" fmla="*/ 1070946 w 1135063"/>
                <a:gd name="connsiteY37" fmla="*/ 302072 h 1135063"/>
                <a:gd name="connsiteX38" fmla="*/ 1063361 w 1135063"/>
                <a:gd name="connsiteY38" fmla="*/ 328812 h 1135063"/>
                <a:gd name="connsiteX39" fmla="*/ 1021704 w 1135063"/>
                <a:gd name="connsiteY39" fmla="*/ 353104 h 1135063"/>
                <a:gd name="connsiteX40" fmla="*/ 1015515 w 1135063"/>
                <a:gd name="connsiteY40" fmla="*/ 356713 h 1135063"/>
                <a:gd name="connsiteX41" fmla="*/ 1027442 w 1135063"/>
                <a:gd name="connsiteY41" fmla="*/ 378793 h 1135063"/>
                <a:gd name="connsiteX42" fmla="*/ 1034194 w 1135063"/>
                <a:gd name="connsiteY42" fmla="*/ 400645 h 1135063"/>
                <a:gd name="connsiteX43" fmla="*/ 1052952 w 1135063"/>
                <a:gd name="connsiteY43" fmla="*/ 395288 h 1135063"/>
                <a:gd name="connsiteX44" fmla="*/ 1086305 w 1135063"/>
                <a:gd name="connsiteY44" fmla="*/ 385763 h 1135063"/>
                <a:gd name="connsiteX45" fmla="*/ 1108893 w 1135063"/>
                <a:gd name="connsiteY45" fmla="*/ 400815 h 1135063"/>
                <a:gd name="connsiteX46" fmla="*/ 1120186 w 1135063"/>
                <a:gd name="connsiteY46" fmla="*/ 442207 h 1135063"/>
                <a:gd name="connsiteX47" fmla="*/ 1108893 w 1135063"/>
                <a:gd name="connsiteY47" fmla="*/ 464785 h 1135063"/>
                <a:gd name="connsiteX48" fmla="*/ 1061011 w 1135063"/>
                <a:gd name="connsiteY48" fmla="*/ 475662 h 1135063"/>
                <a:gd name="connsiteX49" fmla="*/ 1056960 w 1135063"/>
                <a:gd name="connsiteY49" fmla="*/ 476583 h 1135063"/>
                <a:gd name="connsiteX50" fmla="*/ 1062342 w 1135063"/>
                <a:gd name="connsiteY50" fmla="*/ 530225 h 1135063"/>
                <a:gd name="connsiteX51" fmla="*/ 1081218 w 1135063"/>
                <a:gd name="connsiteY51" fmla="*/ 530225 h 1135063"/>
                <a:gd name="connsiteX52" fmla="*/ 1116212 w 1135063"/>
                <a:gd name="connsiteY52" fmla="*/ 530225 h 1135063"/>
                <a:gd name="connsiteX53" fmla="*/ 1135063 w 1135063"/>
                <a:gd name="connsiteY53" fmla="*/ 545147 h 1135063"/>
                <a:gd name="connsiteX54" fmla="*/ 1135063 w 1135063"/>
                <a:gd name="connsiteY54" fmla="*/ 589915 h 1135063"/>
                <a:gd name="connsiteX55" fmla="*/ 1116212 w 1135063"/>
                <a:gd name="connsiteY55" fmla="*/ 604838 h 1135063"/>
                <a:gd name="connsiteX56" fmla="*/ 1068258 w 1135063"/>
                <a:gd name="connsiteY56" fmla="*/ 604838 h 1135063"/>
                <a:gd name="connsiteX57" fmla="*/ 1063776 w 1135063"/>
                <a:gd name="connsiteY57" fmla="*/ 604838 h 1135063"/>
                <a:gd name="connsiteX58" fmla="*/ 1058501 w 1135063"/>
                <a:gd name="connsiteY58" fmla="*/ 657417 h 1135063"/>
                <a:gd name="connsiteX59" fmla="*/ 1073952 w 1135063"/>
                <a:gd name="connsiteY59" fmla="*/ 660982 h 1135063"/>
                <a:gd name="connsiteX60" fmla="*/ 1108893 w 1135063"/>
                <a:gd name="connsiteY60" fmla="*/ 669044 h 1135063"/>
                <a:gd name="connsiteX61" fmla="*/ 1120186 w 1135063"/>
                <a:gd name="connsiteY61" fmla="*/ 691974 h 1135063"/>
                <a:gd name="connsiteX62" fmla="*/ 1108893 w 1135063"/>
                <a:gd name="connsiteY62" fmla="*/ 734014 h 1135063"/>
                <a:gd name="connsiteX63" fmla="*/ 1086305 w 1135063"/>
                <a:gd name="connsiteY63" fmla="*/ 749301 h 1135063"/>
                <a:gd name="connsiteX64" fmla="*/ 1040599 w 1135063"/>
                <a:gd name="connsiteY64" fmla="*/ 736044 h 1135063"/>
                <a:gd name="connsiteX65" fmla="*/ 1038311 w 1135063"/>
                <a:gd name="connsiteY65" fmla="*/ 735380 h 1135063"/>
                <a:gd name="connsiteX66" fmla="*/ 1027442 w 1135063"/>
                <a:gd name="connsiteY66" fmla="*/ 770559 h 1135063"/>
                <a:gd name="connsiteX67" fmla="*/ 1021499 w 1135063"/>
                <a:gd name="connsiteY67" fmla="*/ 781561 h 1135063"/>
                <a:gd name="connsiteX68" fmla="*/ 1032963 w 1135063"/>
                <a:gd name="connsiteY68" fmla="*/ 788160 h 1135063"/>
                <a:gd name="connsiteX69" fmla="*/ 1063361 w 1135063"/>
                <a:gd name="connsiteY69" fmla="*/ 805657 h 1135063"/>
                <a:gd name="connsiteX70" fmla="*/ 1070946 w 1135063"/>
                <a:gd name="connsiteY70" fmla="*/ 832049 h 1135063"/>
                <a:gd name="connsiteX71" fmla="*/ 1048192 w 1135063"/>
                <a:gd name="connsiteY71" fmla="*/ 869752 h 1135063"/>
                <a:gd name="connsiteX72" fmla="*/ 1021645 w 1135063"/>
                <a:gd name="connsiteY72" fmla="*/ 873523 h 1135063"/>
                <a:gd name="connsiteX73" fmla="*/ 983638 w 1135063"/>
                <a:gd name="connsiteY73" fmla="*/ 851646 h 1135063"/>
                <a:gd name="connsiteX74" fmla="*/ 981264 w 1135063"/>
                <a:gd name="connsiteY74" fmla="*/ 856041 h 1135063"/>
                <a:gd name="connsiteX75" fmla="*/ 950926 w 1135063"/>
                <a:gd name="connsiteY75" fmla="*/ 892986 h 1135063"/>
                <a:gd name="connsiteX76" fmla="*/ 959096 w 1135063"/>
                <a:gd name="connsiteY76" fmla="*/ 901257 h 1135063"/>
                <a:gd name="connsiteX77" fmla="*/ 984624 w 1135063"/>
                <a:gd name="connsiteY77" fmla="*/ 927101 h 1135063"/>
                <a:gd name="connsiteX78" fmla="*/ 984624 w 1135063"/>
                <a:gd name="connsiteY78" fmla="*/ 953901 h 1135063"/>
                <a:gd name="connsiteX79" fmla="*/ 954368 w 1135063"/>
                <a:gd name="connsiteY79" fmla="*/ 984531 h 1135063"/>
                <a:gd name="connsiteX80" fmla="*/ 927894 w 1135063"/>
                <a:gd name="connsiteY80" fmla="*/ 984531 h 1135063"/>
                <a:gd name="connsiteX81" fmla="*/ 896216 w 1135063"/>
                <a:gd name="connsiteY81" fmla="*/ 950323 h 1135063"/>
                <a:gd name="connsiteX82" fmla="*/ 856459 w 1135063"/>
                <a:gd name="connsiteY82" fmla="*/ 983281 h 1135063"/>
                <a:gd name="connsiteX83" fmla="*/ 861104 w 1135063"/>
                <a:gd name="connsiteY83" fmla="*/ 991247 h 1135063"/>
                <a:gd name="connsiteX84" fmla="*/ 878831 w 1135063"/>
                <a:gd name="connsiteY84" fmla="*/ 1021645 h 1135063"/>
                <a:gd name="connsiteX85" fmla="*/ 871191 w 1135063"/>
                <a:gd name="connsiteY85" fmla="*/ 1048192 h 1135063"/>
                <a:gd name="connsiteX86" fmla="*/ 832992 w 1135063"/>
                <a:gd name="connsiteY86" fmla="*/ 1067153 h 1135063"/>
                <a:gd name="connsiteX87" fmla="*/ 810072 w 1135063"/>
                <a:gd name="connsiteY87" fmla="*/ 1063361 h 1135063"/>
                <a:gd name="connsiteX88" fmla="*/ 787149 w 1135063"/>
                <a:gd name="connsiteY88" fmla="*/ 1024053 h 1135063"/>
                <a:gd name="connsiteX89" fmla="*/ 760901 w 1135063"/>
                <a:gd name="connsiteY89" fmla="*/ 1038367 h 1135063"/>
                <a:gd name="connsiteX90" fmla="*/ 737678 w 1135063"/>
                <a:gd name="connsiteY90" fmla="*/ 1045610 h 1135063"/>
                <a:gd name="connsiteX91" fmla="*/ 739775 w 1135063"/>
                <a:gd name="connsiteY91" fmla="*/ 1052952 h 1135063"/>
                <a:gd name="connsiteX92" fmla="*/ 749300 w 1135063"/>
                <a:gd name="connsiteY92" fmla="*/ 1086305 h 1135063"/>
                <a:gd name="connsiteX93" fmla="*/ 734248 w 1135063"/>
                <a:gd name="connsiteY93" fmla="*/ 1108893 h 1135063"/>
                <a:gd name="connsiteX94" fmla="*/ 696619 w 1135063"/>
                <a:gd name="connsiteY94" fmla="*/ 1120186 h 1135063"/>
                <a:gd name="connsiteX95" fmla="*/ 674041 w 1135063"/>
                <a:gd name="connsiteY95" fmla="*/ 1108893 h 1135063"/>
                <a:gd name="connsiteX96" fmla="*/ 666588 w 1135063"/>
                <a:gd name="connsiteY96" fmla="*/ 1081555 h 1135063"/>
                <a:gd name="connsiteX97" fmla="*/ 662918 w 1135063"/>
                <a:gd name="connsiteY97" fmla="*/ 1068092 h 1135063"/>
                <a:gd name="connsiteX98" fmla="*/ 609600 w 1135063"/>
                <a:gd name="connsiteY98" fmla="*/ 1073492 h 1135063"/>
                <a:gd name="connsiteX99" fmla="*/ 609600 w 1135063"/>
                <a:gd name="connsiteY99" fmla="*/ 1081218 h 1135063"/>
                <a:gd name="connsiteX100" fmla="*/ 609600 w 1135063"/>
                <a:gd name="connsiteY100" fmla="*/ 1116212 h 1135063"/>
                <a:gd name="connsiteX101" fmla="*/ 590701 w 1135063"/>
                <a:gd name="connsiteY101" fmla="*/ 1135063 h 1135063"/>
                <a:gd name="connsiteX102" fmla="*/ 549124 w 1135063"/>
                <a:gd name="connsiteY102" fmla="*/ 1135063 h 1135063"/>
                <a:gd name="connsiteX103" fmla="*/ 530225 w 1135063"/>
                <a:gd name="connsiteY103" fmla="*/ 1116212 h 1135063"/>
                <a:gd name="connsiteX104" fmla="*/ 530225 w 1135063"/>
                <a:gd name="connsiteY104" fmla="*/ 1088833 h 1135063"/>
                <a:gd name="connsiteX105" fmla="*/ 530225 w 1135063"/>
                <a:gd name="connsiteY105" fmla="*/ 1074296 h 1135063"/>
                <a:gd name="connsiteX106" fmla="*/ 475286 w 1135063"/>
                <a:gd name="connsiteY106" fmla="*/ 1068732 h 1135063"/>
                <a:gd name="connsiteX107" fmla="*/ 474082 w 1135063"/>
                <a:gd name="connsiteY107" fmla="*/ 1073952 h 1135063"/>
                <a:gd name="connsiteX108" fmla="*/ 466020 w 1135063"/>
                <a:gd name="connsiteY108" fmla="*/ 1108893 h 1135063"/>
                <a:gd name="connsiteX109" fmla="*/ 443090 w 1135063"/>
                <a:gd name="connsiteY109" fmla="*/ 1120186 h 1135063"/>
                <a:gd name="connsiteX110" fmla="*/ 401050 w 1135063"/>
                <a:gd name="connsiteY110" fmla="*/ 1108893 h 1135063"/>
                <a:gd name="connsiteX111" fmla="*/ 389585 w 1135063"/>
                <a:gd name="connsiteY111" fmla="*/ 1086305 h 1135063"/>
                <a:gd name="connsiteX112" fmla="*/ 399056 w 1135063"/>
                <a:gd name="connsiteY112" fmla="*/ 1047121 h 1135063"/>
                <a:gd name="connsiteX113" fmla="*/ 370989 w 1135063"/>
                <a:gd name="connsiteY113" fmla="*/ 1038367 h 1135063"/>
                <a:gd name="connsiteX114" fmla="*/ 350290 w 1135063"/>
                <a:gd name="connsiteY114" fmla="*/ 1027079 h 1135063"/>
                <a:gd name="connsiteX115" fmla="*/ 346903 w 1135063"/>
                <a:gd name="connsiteY115" fmla="*/ 1032963 h 1135063"/>
                <a:gd name="connsiteX116" fmla="*/ 329406 w 1135063"/>
                <a:gd name="connsiteY116" fmla="*/ 1063361 h 1135063"/>
                <a:gd name="connsiteX117" fmla="*/ 303014 w 1135063"/>
                <a:gd name="connsiteY117" fmla="*/ 1067153 h 1135063"/>
                <a:gd name="connsiteX118" fmla="*/ 265311 w 1135063"/>
                <a:gd name="connsiteY118" fmla="*/ 1048192 h 1135063"/>
                <a:gd name="connsiteX119" fmla="*/ 261541 w 1135063"/>
                <a:gd name="connsiteY119" fmla="*/ 1021645 h 1135063"/>
                <a:gd name="connsiteX120" fmla="*/ 280976 w 1135063"/>
                <a:gd name="connsiteY120" fmla="*/ 987878 h 1135063"/>
                <a:gd name="connsiteX121" fmla="*/ 239213 w 1135063"/>
                <a:gd name="connsiteY121" fmla="*/ 953257 h 1135063"/>
                <a:gd name="connsiteX122" fmla="*/ 233874 w 1135063"/>
                <a:gd name="connsiteY122" fmla="*/ 958687 h 1135063"/>
                <a:gd name="connsiteX123" fmla="*/ 208462 w 1135063"/>
                <a:gd name="connsiteY123" fmla="*/ 984531 h 1135063"/>
                <a:gd name="connsiteX124" fmla="*/ 182110 w 1135063"/>
                <a:gd name="connsiteY124" fmla="*/ 984531 h 1135063"/>
                <a:gd name="connsiteX125" fmla="*/ 151992 w 1135063"/>
                <a:gd name="connsiteY125" fmla="*/ 953901 h 1135063"/>
                <a:gd name="connsiteX126" fmla="*/ 151992 w 1135063"/>
                <a:gd name="connsiteY126" fmla="*/ 927101 h 1135063"/>
                <a:gd name="connsiteX127" fmla="*/ 183045 w 1135063"/>
                <a:gd name="connsiteY127" fmla="*/ 895520 h 1135063"/>
                <a:gd name="connsiteX128" fmla="*/ 150627 w 1135063"/>
                <a:gd name="connsiteY128" fmla="*/ 856041 h 1135063"/>
                <a:gd name="connsiteX129" fmla="*/ 149005 w 1135063"/>
                <a:gd name="connsiteY129" fmla="*/ 853039 h 1135063"/>
                <a:gd name="connsiteX130" fmla="*/ 143816 w 1135063"/>
                <a:gd name="connsiteY130" fmla="*/ 856026 h 1135063"/>
                <a:gd name="connsiteX131" fmla="*/ 113418 w 1135063"/>
                <a:gd name="connsiteY131" fmla="*/ 873523 h 1135063"/>
                <a:gd name="connsiteX132" fmla="*/ 86871 w 1135063"/>
                <a:gd name="connsiteY132" fmla="*/ 869752 h 1135063"/>
                <a:gd name="connsiteX133" fmla="*/ 67910 w 1135063"/>
                <a:gd name="connsiteY133" fmla="*/ 832049 h 1135063"/>
                <a:gd name="connsiteX134" fmla="*/ 75494 w 1135063"/>
                <a:gd name="connsiteY134" fmla="*/ 805657 h 1135063"/>
                <a:gd name="connsiteX135" fmla="*/ 112043 w 1135063"/>
                <a:gd name="connsiteY135" fmla="*/ 784620 h 1135063"/>
                <a:gd name="connsiteX136" fmla="*/ 104448 w 1135063"/>
                <a:gd name="connsiteY136" fmla="*/ 770559 h 1135063"/>
                <a:gd name="connsiteX137" fmla="*/ 93971 w 1135063"/>
                <a:gd name="connsiteY137" fmla="*/ 736648 h 1135063"/>
                <a:gd name="connsiteX138" fmla="*/ 83699 w 1135063"/>
                <a:gd name="connsiteY138" fmla="*/ 739627 h 1135063"/>
                <a:gd name="connsiteX139" fmla="*/ 50346 w 1135063"/>
                <a:gd name="connsiteY139" fmla="*/ 749301 h 1135063"/>
                <a:gd name="connsiteX140" fmla="*/ 27759 w 1135063"/>
                <a:gd name="connsiteY140" fmla="*/ 734014 h 1135063"/>
                <a:gd name="connsiteX141" fmla="*/ 16465 w 1135063"/>
                <a:gd name="connsiteY141" fmla="*/ 691974 h 1135063"/>
                <a:gd name="connsiteX142" fmla="*/ 31523 w 1135063"/>
                <a:gd name="connsiteY142" fmla="*/ 669044 h 1135063"/>
                <a:gd name="connsiteX143" fmla="*/ 73537 w 1135063"/>
                <a:gd name="connsiteY143" fmla="*/ 658888 h 1135063"/>
                <a:gd name="connsiteX144" fmla="*/ 68114 w 1135063"/>
                <a:gd name="connsiteY144" fmla="*/ 604838 h 1135063"/>
                <a:gd name="connsiteX145" fmla="*/ 54553 w 1135063"/>
                <a:gd name="connsiteY145" fmla="*/ 604838 h 1135063"/>
                <a:gd name="connsiteX146" fmla="*/ 19100 w 1135063"/>
                <a:gd name="connsiteY146" fmla="*/ 604838 h 1135063"/>
                <a:gd name="connsiteX147" fmla="*/ 0 w 1135063"/>
                <a:gd name="connsiteY147" fmla="*/ 589915 h 1135063"/>
                <a:gd name="connsiteX148" fmla="*/ 0 w 1135063"/>
                <a:gd name="connsiteY148" fmla="*/ 545147 h 1135063"/>
                <a:gd name="connsiteX149" fmla="*/ 19100 w 1135063"/>
                <a:gd name="connsiteY149" fmla="*/ 530225 h 1135063"/>
                <a:gd name="connsiteX150" fmla="*/ 67684 w 1135063"/>
                <a:gd name="connsiteY150" fmla="*/ 530225 h 1135063"/>
                <a:gd name="connsiteX151" fmla="*/ 69548 w 1135063"/>
                <a:gd name="connsiteY151" fmla="*/ 530225 h 1135063"/>
                <a:gd name="connsiteX152" fmla="*/ 75073 w 1135063"/>
                <a:gd name="connsiteY152" fmla="*/ 475150 h 1135063"/>
                <a:gd name="connsiteX153" fmla="*/ 64876 w 1135063"/>
                <a:gd name="connsiteY153" fmla="*/ 472723 h 1135063"/>
                <a:gd name="connsiteX154" fmla="*/ 31523 w 1135063"/>
                <a:gd name="connsiteY154" fmla="*/ 464785 h 1135063"/>
                <a:gd name="connsiteX155" fmla="*/ 16465 w 1135063"/>
                <a:gd name="connsiteY155" fmla="*/ 442207 h 1135063"/>
                <a:gd name="connsiteX156" fmla="*/ 27759 w 1135063"/>
                <a:gd name="connsiteY156" fmla="*/ 400815 h 1135063"/>
                <a:gd name="connsiteX157" fmla="*/ 50346 w 1135063"/>
                <a:gd name="connsiteY157" fmla="*/ 385763 h 1135063"/>
                <a:gd name="connsiteX158" fmla="*/ 96052 w 1135063"/>
                <a:gd name="connsiteY158" fmla="*/ 398816 h 1135063"/>
                <a:gd name="connsiteX159" fmla="*/ 98082 w 1135063"/>
                <a:gd name="connsiteY159" fmla="*/ 399396 h 1135063"/>
                <a:gd name="connsiteX160" fmla="*/ 104448 w 1135063"/>
                <a:gd name="connsiteY160" fmla="*/ 378793 h 1135063"/>
                <a:gd name="connsiteX161" fmla="*/ 118044 w 1135063"/>
                <a:gd name="connsiteY161" fmla="*/ 353625 h 1135063"/>
                <a:gd name="connsiteX162" fmla="*/ 105892 w 1135063"/>
                <a:gd name="connsiteY162" fmla="*/ 346539 h 1135063"/>
                <a:gd name="connsiteX163" fmla="*/ 75494 w 1135063"/>
                <a:gd name="connsiteY163" fmla="*/ 328812 h 1135063"/>
                <a:gd name="connsiteX164" fmla="*/ 67910 w 1135063"/>
                <a:gd name="connsiteY164" fmla="*/ 302072 h 1135063"/>
                <a:gd name="connsiteX165" fmla="*/ 86871 w 1135063"/>
                <a:gd name="connsiteY165" fmla="*/ 263873 h 1135063"/>
                <a:gd name="connsiteX166" fmla="*/ 100145 w 1135063"/>
                <a:gd name="connsiteY166" fmla="*/ 256233 h 1135063"/>
                <a:gd name="connsiteX167" fmla="*/ 113418 w 1135063"/>
                <a:gd name="connsiteY167" fmla="*/ 260053 h 1135063"/>
                <a:gd name="connsiteX168" fmla="*/ 155075 w 1135063"/>
                <a:gd name="connsiteY168" fmla="*/ 284345 h 1135063"/>
                <a:gd name="connsiteX169" fmla="*/ 157045 w 1135063"/>
                <a:gd name="connsiteY169" fmla="*/ 285494 h 1135063"/>
                <a:gd name="connsiteX170" fmla="*/ 190005 w 1135063"/>
                <a:gd name="connsiteY170" fmla="*/ 245357 h 1135063"/>
                <a:gd name="connsiteX171" fmla="*/ 177404 w 1135063"/>
                <a:gd name="connsiteY171" fmla="*/ 232697 h 1135063"/>
                <a:gd name="connsiteX172" fmla="*/ 151992 w 1135063"/>
                <a:gd name="connsiteY172" fmla="*/ 207169 h 1135063"/>
                <a:gd name="connsiteX173" fmla="*/ 151992 w 1135063"/>
                <a:gd name="connsiteY173" fmla="*/ 180695 h 1135063"/>
                <a:gd name="connsiteX174" fmla="*/ 182110 w 1135063"/>
                <a:gd name="connsiteY174" fmla="*/ 150439 h 1135063"/>
                <a:gd name="connsiteX175" fmla="*/ 195286 w 1135063"/>
                <a:gd name="connsiteY175" fmla="*/ 144766 h 1135063"/>
                <a:gd name="connsiteX176" fmla="*/ 208462 w 1135063"/>
                <a:gd name="connsiteY176" fmla="*/ 150439 h 1135063"/>
                <a:gd name="connsiteX177" fmla="*/ 243285 w 1135063"/>
                <a:gd name="connsiteY177" fmla="*/ 185422 h 1135063"/>
                <a:gd name="connsiteX178" fmla="*/ 247265 w 1135063"/>
                <a:gd name="connsiteY178" fmla="*/ 189420 h 1135063"/>
                <a:gd name="connsiteX179" fmla="*/ 285911 w 1135063"/>
                <a:gd name="connsiteY179" fmla="*/ 157383 h 1135063"/>
                <a:gd name="connsiteX180" fmla="*/ 286623 w 1135063"/>
                <a:gd name="connsiteY180" fmla="*/ 156995 h 1135063"/>
                <a:gd name="connsiteX181" fmla="*/ 279037 w 1135063"/>
                <a:gd name="connsiteY181" fmla="*/ 143816 h 1135063"/>
                <a:gd name="connsiteX182" fmla="*/ 261541 w 1135063"/>
                <a:gd name="connsiteY182" fmla="*/ 113418 h 1135063"/>
                <a:gd name="connsiteX183" fmla="*/ 269081 w 1135063"/>
                <a:gd name="connsiteY183" fmla="*/ 86871 h 1135063"/>
                <a:gd name="connsiteX184" fmla="*/ 303014 w 1135063"/>
                <a:gd name="connsiteY184" fmla="*/ 67910 h 1135063"/>
                <a:gd name="connsiteX185" fmla="*/ 316210 w 1135063"/>
                <a:gd name="connsiteY185" fmla="*/ 64117 h 1135063"/>
                <a:gd name="connsiteX186" fmla="*/ 329406 w 1135063"/>
                <a:gd name="connsiteY186" fmla="*/ 71702 h 1135063"/>
                <a:gd name="connsiteX187" fmla="*/ 353383 w 1135063"/>
                <a:gd name="connsiteY187" fmla="*/ 113359 h 1135063"/>
                <a:gd name="connsiteX188" fmla="*/ 356549 w 1135063"/>
                <a:gd name="connsiteY188" fmla="*/ 118859 h 1135063"/>
                <a:gd name="connsiteX189" fmla="*/ 370989 w 1135063"/>
                <a:gd name="connsiteY189" fmla="*/ 110985 h 1135063"/>
                <a:gd name="connsiteX190" fmla="*/ 402267 w 1135063"/>
                <a:gd name="connsiteY190" fmla="*/ 101229 h 1135063"/>
                <a:gd name="connsiteX191" fmla="*/ 397647 w 1135063"/>
                <a:gd name="connsiteY191" fmla="*/ 82112 h 1135063"/>
                <a:gd name="connsiteX192" fmla="*/ 389585 w 1135063"/>
                <a:gd name="connsiteY192" fmla="*/ 48759 h 1135063"/>
                <a:gd name="connsiteX193" fmla="*/ 401050 w 1135063"/>
                <a:gd name="connsiteY193" fmla="*/ 26172 h 1135063"/>
                <a:gd name="connsiteX194" fmla="*/ 443090 w 1135063"/>
                <a:gd name="connsiteY194" fmla="*/ 14878 h 1135063"/>
                <a:gd name="connsiteX195" fmla="*/ 466020 w 1135063"/>
                <a:gd name="connsiteY195" fmla="*/ 26172 h 1135063"/>
                <a:gd name="connsiteX196" fmla="*/ 477068 w 1135063"/>
                <a:gd name="connsiteY196" fmla="*/ 74053 h 1135063"/>
                <a:gd name="connsiteX197" fmla="*/ 478508 w 1135063"/>
                <a:gd name="connsiteY197" fmla="*/ 80294 h 1135063"/>
                <a:gd name="connsiteX198" fmla="*/ 530225 w 1135063"/>
                <a:gd name="connsiteY198" fmla="*/ 75056 h 1135063"/>
                <a:gd name="connsiteX199" fmla="*/ 530225 w 1135063"/>
                <a:gd name="connsiteY199" fmla="*/ 74419 h 1135063"/>
                <a:gd name="connsiteX200" fmla="*/ 530225 w 1135063"/>
                <a:gd name="connsiteY200" fmla="*/ 18851 h 1135063"/>
                <a:gd name="connsiteX201" fmla="*/ 549124 w 1135063"/>
                <a:gd name="connsiteY201" fmla="*/ 0 h 1135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1135063" h="1135063">
                  <a:moveTo>
                    <a:pt x="549124" y="0"/>
                  </a:moveTo>
                  <a:cubicBezTo>
                    <a:pt x="590701" y="0"/>
                    <a:pt x="590701" y="0"/>
                    <a:pt x="590701" y="0"/>
                  </a:cubicBezTo>
                  <a:cubicBezTo>
                    <a:pt x="598261" y="0"/>
                    <a:pt x="609600" y="7540"/>
                    <a:pt x="609600" y="18851"/>
                  </a:cubicBezTo>
                  <a:cubicBezTo>
                    <a:pt x="609600" y="39588"/>
                    <a:pt x="609600" y="55141"/>
                    <a:pt x="609600" y="66805"/>
                  </a:cubicBezTo>
                  <a:lnTo>
                    <a:pt x="609600" y="75860"/>
                  </a:lnTo>
                  <a:lnTo>
                    <a:pt x="659128" y="80876"/>
                  </a:lnTo>
                  <a:lnTo>
                    <a:pt x="664516" y="61112"/>
                  </a:lnTo>
                  <a:cubicBezTo>
                    <a:pt x="674041" y="26172"/>
                    <a:pt x="674041" y="26172"/>
                    <a:pt x="674041" y="26172"/>
                  </a:cubicBezTo>
                  <a:cubicBezTo>
                    <a:pt x="674041" y="18642"/>
                    <a:pt x="685330" y="11113"/>
                    <a:pt x="696619" y="14878"/>
                  </a:cubicBezTo>
                  <a:cubicBezTo>
                    <a:pt x="734248" y="26172"/>
                    <a:pt x="734248" y="26172"/>
                    <a:pt x="734248" y="26172"/>
                  </a:cubicBezTo>
                  <a:cubicBezTo>
                    <a:pt x="745537" y="26172"/>
                    <a:pt x="749300" y="37465"/>
                    <a:pt x="749300" y="48759"/>
                  </a:cubicBezTo>
                  <a:cubicBezTo>
                    <a:pt x="743656" y="68524"/>
                    <a:pt x="739422" y="83347"/>
                    <a:pt x="736247" y="94465"/>
                  </a:cubicBezTo>
                  <a:lnTo>
                    <a:pt x="733932" y="102573"/>
                  </a:lnTo>
                  <a:lnTo>
                    <a:pt x="760901" y="110985"/>
                  </a:lnTo>
                  <a:lnTo>
                    <a:pt x="780827" y="121852"/>
                  </a:lnTo>
                  <a:lnTo>
                    <a:pt x="792346" y="102100"/>
                  </a:lnTo>
                  <a:cubicBezTo>
                    <a:pt x="810072" y="71702"/>
                    <a:pt x="810072" y="71702"/>
                    <a:pt x="810072" y="71702"/>
                  </a:cubicBezTo>
                  <a:cubicBezTo>
                    <a:pt x="811982" y="67910"/>
                    <a:pt x="815802" y="65065"/>
                    <a:pt x="820100" y="64117"/>
                  </a:cubicBezTo>
                  <a:cubicBezTo>
                    <a:pt x="824397" y="63169"/>
                    <a:pt x="829172" y="64117"/>
                    <a:pt x="832992" y="67910"/>
                  </a:cubicBezTo>
                  <a:cubicBezTo>
                    <a:pt x="871191" y="86871"/>
                    <a:pt x="871191" y="86871"/>
                    <a:pt x="871191" y="86871"/>
                  </a:cubicBezTo>
                  <a:cubicBezTo>
                    <a:pt x="878831" y="90664"/>
                    <a:pt x="882651" y="102041"/>
                    <a:pt x="878831" y="113418"/>
                  </a:cubicBezTo>
                  <a:cubicBezTo>
                    <a:pt x="868326" y="131432"/>
                    <a:pt x="860448" y="144942"/>
                    <a:pt x="854539" y="155075"/>
                  </a:cubicBezTo>
                  <a:lnTo>
                    <a:pt x="850842" y="161414"/>
                  </a:lnTo>
                  <a:lnTo>
                    <a:pt x="888409" y="192557"/>
                  </a:lnTo>
                  <a:lnTo>
                    <a:pt x="903961" y="175967"/>
                  </a:lnTo>
                  <a:cubicBezTo>
                    <a:pt x="927894" y="150439"/>
                    <a:pt x="927894" y="150439"/>
                    <a:pt x="927894" y="150439"/>
                  </a:cubicBezTo>
                  <a:cubicBezTo>
                    <a:pt x="931676" y="146657"/>
                    <a:pt x="936404" y="144766"/>
                    <a:pt x="941131" y="144766"/>
                  </a:cubicBezTo>
                  <a:cubicBezTo>
                    <a:pt x="945859" y="144766"/>
                    <a:pt x="950586" y="146657"/>
                    <a:pt x="954368" y="150439"/>
                  </a:cubicBezTo>
                  <a:cubicBezTo>
                    <a:pt x="984624" y="180695"/>
                    <a:pt x="984624" y="180695"/>
                    <a:pt x="984624" y="180695"/>
                  </a:cubicBezTo>
                  <a:cubicBezTo>
                    <a:pt x="992188" y="188259"/>
                    <a:pt x="992188" y="199605"/>
                    <a:pt x="984624" y="207169"/>
                  </a:cubicBezTo>
                  <a:cubicBezTo>
                    <a:pt x="969496" y="222297"/>
                    <a:pt x="958150" y="233643"/>
                    <a:pt x="949641" y="242152"/>
                  </a:cubicBezTo>
                  <a:lnTo>
                    <a:pt x="943937" y="247856"/>
                  </a:lnTo>
                  <a:lnTo>
                    <a:pt x="975873" y="286745"/>
                  </a:lnTo>
                  <a:lnTo>
                    <a:pt x="991247" y="277780"/>
                  </a:lnTo>
                  <a:cubicBezTo>
                    <a:pt x="1021645" y="260053"/>
                    <a:pt x="1021645" y="260053"/>
                    <a:pt x="1021645" y="260053"/>
                  </a:cubicBezTo>
                  <a:cubicBezTo>
                    <a:pt x="1027334" y="256233"/>
                    <a:pt x="1033022" y="255278"/>
                    <a:pt x="1037763" y="256233"/>
                  </a:cubicBezTo>
                  <a:cubicBezTo>
                    <a:pt x="1042503" y="257188"/>
                    <a:pt x="1046295" y="260053"/>
                    <a:pt x="1048192" y="263873"/>
                  </a:cubicBezTo>
                  <a:cubicBezTo>
                    <a:pt x="1070946" y="302072"/>
                    <a:pt x="1070946" y="302072"/>
                    <a:pt x="1070946" y="302072"/>
                  </a:cubicBezTo>
                  <a:cubicBezTo>
                    <a:pt x="1074738" y="309712"/>
                    <a:pt x="1070946" y="321172"/>
                    <a:pt x="1063361" y="328812"/>
                  </a:cubicBezTo>
                  <a:cubicBezTo>
                    <a:pt x="1045347" y="339316"/>
                    <a:pt x="1031837" y="347195"/>
                    <a:pt x="1021704" y="353104"/>
                  </a:cubicBezTo>
                  <a:lnTo>
                    <a:pt x="1015515" y="356713"/>
                  </a:lnTo>
                  <a:lnTo>
                    <a:pt x="1027442" y="378793"/>
                  </a:lnTo>
                  <a:lnTo>
                    <a:pt x="1034194" y="400645"/>
                  </a:lnTo>
                  <a:lnTo>
                    <a:pt x="1052952" y="395288"/>
                  </a:lnTo>
                  <a:cubicBezTo>
                    <a:pt x="1086305" y="385763"/>
                    <a:pt x="1086305" y="385763"/>
                    <a:pt x="1086305" y="385763"/>
                  </a:cubicBezTo>
                  <a:cubicBezTo>
                    <a:pt x="1097599" y="385763"/>
                    <a:pt x="1108893" y="389526"/>
                    <a:pt x="1108893" y="400815"/>
                  </a:cubicBezTo>
                  <a:cubicBezTo>
                    <a:pt x="1120186" y="442207"/>
                    <a:pt x="1120186" y="442207"/>
                    <a:pt x="1120186" y="442207"/>
                  </a:cubicBezTo>
                  <a:cubicBezTo>
                    <a:pt x="1123951" y="449733"/>
                    <a:pt x="1116422" y="461022"/>
                    <a:pt x="1108893" y="464785"/>
                  </a:cubicBezTo>
                  <a:cubicBezTo>
                    <a:pt x="1088187" y="469489"/>
                    <a:pt x="1072658" y="473017"/>
                    <a:pt x="1061011" y="475662"/>
                  </a:cubicBezTo>
                  <a:lnTo>
                    <a:pt x="1056960" y="476583"/>
                  </a:lnTo>
                  <a:lnTo>
                    <a:pt x="1062342" y="530225"/>
                  </a:lnTo>
                  <a:lnTo>
                    <a:pt x="1081218" y="530225"/>
                  </a:lnTo>
                  <a:cubicBezTo>
                    <a:pt x="1116212" y="530225"/>
                    <a:pt x="1116212" y="530225"/>
                    <a:pt x="1116212" y="530225"/>
                  </a:cubicBezTo>
                  <a:cubicBezTo>
                    <a:pt x="1127523" y="530225"/>
                    <a:pt x="1135063" y="537686"/>
                    <a:pt x="1135063" y="545147"/>
                  </a:cubicBezTo>
                  <a:cubicBezTo>
                    <a:pt x="1135063" y="589915"/>
                    <a:pt x="1135063" y="589915"/>
                    <a:pt x="1135063" y="589915"/>
                  </a:cubicBezTo>
                  <a:cubicBezTo>
                    <a:pt x="1135063" y="597377"/>
                    <a:pt x="1127523" y="604838"/>
                    <a:pt x="1116212" y="604838"/>
                  </a:cubicBezTo>
                  <a:cubicBezTo>
                    <a:pt x="1095475" y="604838"/>
                    <a:pt x="1079922" y="604838"/>
                    <a:pt x="1068258" y="604838"/>
                  </a:cubicBezTo>
                  <a:lnTo>
                    <a:pt x="1063776" y="604838"/>
                  </a:lnTo>
                  <a:lnTo>
                    <a:pt x="1058501" y="657417"/>
                  </a:lnTo>
                  <a:lnTo>
                    <a:pt x="1073952" y="660982"/>
                  </a:lnTo>
                  <a:cubicBezTo>
                    <a:pt x="1108893" y="669044"/>
                    <a:pt x="1108893" y="669044"/>
                    <a:pt x="1108893" y="669044"/>
                  </a:cubicBezTo>
                  <a:cubicBezTo>
                    <a:pt x="1116422" y="672865"/>
                    <a:pt x="1123951" y="684331"/>
                    <a:pt x="1120186" y="691974"/>
                  </a:cubicBezTo>
                  <a:cubicBezTo>
                    <a:pt x="1108893" y="734014"/>
                    <a:pt x="1108893" y="734014"/>
                    <a:pt x="1108893" y="734014"/>
                  </a:cubicBezTo>
                  <a:cubicBezTo>
                    <a:pt x="1108893" y="745479"/>
                    <a:pt x="1097599" y="749301"/>
                    <a:pt x="1086305" y="749301"/>
                  </a:cubicBezTo>
                  <a:cubicBezTo>
                    <a:pt x="1066540" y="743568"/>
                    <a:pt x="1051717" y="739269"/>
                    <a:pt x="1040599" y="736044"/>
                  </a:cubicBezTo>
                  <a:lnTo>
                    <a:pt x="1038311" y="735380"/>
                  </a:lnTo>
                  <a:lnTo>
                    <a:pt x="1027442" y="770559"/>
                  </a:lnTo>
                  <a:lnTo>
                    <a:pt x="1021499" y="781561"/>
                  </a:lnTo>
                  <a:lnTo>
                    <a:pt x="1032963" y="788160"/>
                  </a:lnTo>
                  <a:cubicBezTo>
                    <a:pt x="1063361" y="805657"/>
                    <a:pt x="1063361" y="805657"/>
                    <a:pt x="1063361" y="805657"/>
                  </a:cubicBezTo>
                  <a:cubicBezTo>
                    <a:pt x="1070946" y="813197"/>
                    <a:pt x="1074738" y="824508"/>
                    <a:pt x="1070946" y="832049"/>
                  </a:cubicBezTo>
                  <a:cubicBezTo>
                    <a:pt x="1048192" y="869752"/>
                    <a:pt x="1048192" y="869752"/>
                    <a:pt x="1048192" y="869752"/>
                  </a:cubicBezTo>
                  <a:cubicBezTo>
                    <a:pt x="1044399" y="877293"/>
                    <a:pt x="1033022" y="881063"/>
                    <a:pt x="1021645" y="873523"/>
                  </a:cubicBezTo>
                  <a:lnTo>
                    <a:pt x="983638" y="851646"/>
                  </a:lnTo>
                  <a:lnTo>
                    <a:pt x="981264" y="856041"/>
                  </a:lnTo>
                  <a:lnTo>
                    <a:pt x="950926" y="892986"/>
                  </a:lnTo>
                  <a:lnTo>
                    <a:pt x="959096" y="901257"/>
                  </a:lnTo>
                  <a:cubicBezTo>
                    <a:pt x="984624" y="927101"/>
                    <a:pt x="984624" y="927101"/>
                    <a:pt x="984624" y="927101"/>
                  </a:cubicBezTo>
                  <a:cubicBezTo>
                    <a:pt x="992188" y="934758"/>
                    <a:pt x="992188" y="946244"/>
                    <a:pt x="984624" y="953901"/>
                  </a:cubicBezTo>
                  <a:cubicBezTo>
                    <a:pt x="954368" y="984531"/>
                    <a:pt x="954368" y="984531"/>
                    <a:pt x="954368" y="984531"/>
                  </a:cubicBezTo>
                  <a:cubicBezTo>
                    <a:pt x="946804" y="992188"/>
                    <a:pt x="935458" y="992188"/>
                    <a:pt x="927894" y="984531"/>
                  </a:cubicBezTo>
                  <a:lnTo>
                    <a:pt x="896216" y="950323"/>
                  </a:lnTo>
                  <a:lnTo>
                    <a:pt x="856459" y="983281"/>
                  </a:lnTo>
                  <a:lnTo>
                    <a:pt x="861104" y="991247"/>
                  </a:lnTo>
                  <a:cubicBezTo>
                    <a:pt x="878831" y="1021645"/>
                    <a:pt x="878831" y="1021645"/>
                    <a:pt x="878831" y="1021645"/>
                  </a:cubicBezTo>
                  <a:cubicBezTo>
                    <a:pt x="882651" y="1033022"/>
                    <a:pt x="878831" y="1044399"/>
                    <a:pt x="871191" y="1048192"/>
                  </a:cubicBezTo>
                  <a:cubicBezTo>
                    <a:pt x="832992" y="1067153"/>
                    <a:pt x="832992" y="1067153"/>
                    <a:pt x="832992" y="1067153"/>
                  </a:cubicBezTo>
                  <a:cubicBezTo>
                    <a:pt x="825352" y="1074738"/>
                    <a:pt x="813892" y="1070946"/>
                    <a:pt x="810072" y="1063361"/>
                  </a:cubicBezTo>
                  <a:lnTo>
                    <a:pt x="787149" y="1024053"/>
                  </a:lnTo>
                  <a:lnTo>
                    <a:pt x="760901" y="1038367"/>
                  </a:lnTo>
                  <a:lnTo>
                    <a:pt x="737678" y="1045610"/>
                  </a:lnTo>
                  <a:lnTo>
                    <a:pt x="739775" y="1052952"/>
                  </a:lnTo>
                  <a:cubicBezTo>
                    <a:pt x="749300" y="1086305"/>
                    <a:pt x="749300" y="1086305"/>
                    <a:pt x="749300" y="1086305"/>
                  </a:cubicBezTo>
                  <a:cubicBezTo>
                    <a:pt x="749300" y="1097599"/>
                    <a:pt x="745537" y="1108893"/>
                    <a:pt x="734248" y="1108893"/>
                  </a:cubicBezTo>
                  <a:cubicBezTo>
                    <a:pt x="696619" y="1120186"/>
                    <a:pt x="696619" y="1120186"/>
                    <a:pt x="696619" y="1120186"/>
                  </a:cubicBezTo>
                  <a:cubicBezTo>
                    <a:pt x="685330" y="1123951"/>
                    <a:pt x="674041" y="1116422"/>
                    <a:pt x="674041" y="1108893"/>
                  </a:cubicBezTo>
                  <a:cubicBezTo>
                    <a:pt x="671219" y="1098540"/>
                    <a:pt x="668749" y="1089481"/>
                    <a:pt x="666588" y="1081555"/>
                  </a:cubicBezTo>
                  <a:lnTo>
                    <a:pt x="662918" y="1068092"/>
                  </a:lnTo>
                  <a:lnTo>
                    <a:pt x="609600" y="1073492"/>
                  </a:lnTo>
                  <a:lnTo>
                    <a:pt x="609600" y="1081218"/>
                  </a:lnTo>
                  <a:cubicBezTo>
                    <a:pt x="609600" y="1116212"/>
                    <a:pt x="609600" y="1116212"/>
                    <a:pt x="609600" y="1116212"/>
                  </a:cubicBezTo>
                  <a:cubicBezTo>
                    <a:pt x="609600" y="1127523"/>
                    <a:pt x="598261" y="1135063"/>
                    <a:pt x="590701" y="1135063"/>
                  </a:cubicBezTo>
                  <a:cubicBezTo>
                    <a:pt x="549124" y="1135063"/>
                    <a:pt x="549124" y="1135063"/>
                    <a:pt x="549124" y="1135063"/>
                  </a:cubicBezTo>
                  <a:cubicBezTo>
                    <a:pt x="537785" y="1135063"/>
                    <a:pt x="530225" y="1127523"/>
                    <a:pt x="530225" y="1116212"/>
                  </a:cubicBezTo>
                  <a:cubicBezTo>
                    <a:pt x="530225" y="1105843"/>
                    <a:pt x="530225" y="1096771"/>
                    <a:pt x="530225" y="1088833"/>
                  </a:cubicBezTo>
                  <a:lnTo>
                    <a:pt x="530225" y="1074296"/>
                  </a:lnTo>
                  <a:lnTo>
                    <a:pt x="475286" y="1068732"/>
                  </a:lnTo>
                  <a:lnTo>
                    <a:pt x="474082" y="1073952"/>
                  </a:lnTo>
                  <a:cubicBezTo>
                    <a:pt x="466020" y="1108893"/>
                    <a:pt x="466020" y="1108893"/>
                    <a:pt x="466020" y="1108893"/>
                  </a:cubicBezTo>
                  <a:cubicBezTo>
                    <a:pt x="462199" y="1116422"/>
                    <a:pt x="450733" y="1123951"/>
                    <a:pt x="443090" y="1120186"/>
                  </a:cubicBezTo>
                  <a:cubicBezTo>
                    <a:pt x="401050" y="1108893"/>
                    <a:pt x="401050" y="1108893"/>
                    <a:pt x="401050" y="1108893"/>
                  </a:cubicBezTo>
                  <a:cubicBezTo>
                    <a:pt x="389585" y="1108893"/>
                    <a:pt x="385763" y="1097599"/>
                    <a:pt x="389585" y="1086305"/>
                  </a:cubicBezTo>
                  <a:lnTo>
                    <a:pt x="399056" y="1047121"/>
                  </a:lnTo>
                  <a:lnTo>
                    <a:pt x="370989" y="1038367"/>
                  </a:lnTo>
                  <a:lnTo>
                    <a:pt x="350290" y="1027079"/>
                  </a:lnTo>
                  <a:lnTo>
                    <a:pt x="346903" y="1032963"/>
                  </a:lnTo>
                  <a:cubicBezTo>
                    <a:pt x="329406" y="1063361"/>
                    <a:pt x="329406" y="1063361"/>
                    <a:pt x="329406" y="1063361"/>
                  </a:cubicBezTo>
                  <a:cubicBezTo>
                    <a:pt x="321866" y="1070946"/>
                    <a:pt x="310555" y="1074738"/>
                    <a:pt x="303014" y="1067153"/>
                  </a:cubicBezTo>
                  <a:cubicBezTo>
                    <a:pt x="265311" y="1048192"/>
                    <a:pt x="265311" y="1048192"/>
                    <a:pt x="265311" y="1048192"/>
                  </a:cubicBezTo>
                  <a:cubicBezTo>
                    <a:pt x="257770" y="1044399"/>
                    <a:pt x="254000" y="1033022"/>
                    <a:pt x="261541" y="1021645"/>
                  </a:cubicBezTo>
                  <a:lnTo>
                    <a:pt x="280976" y="987878"/>
                  </a:lnTo>
                  <a:lnTo>
                    <a:pt x="239213" y="953257"/>
                  </a:lnTo>
                  <a:lnTo>
                    <a:pt x="233874" y="958687"/>
                  </a:lnTo>
                  <a:cubicBezTo>
                    <a:pt x="208462" y="984531"/>
                    <a:pt x="208462" y="984531"/>
                    <a:pt x="208462" y="984531"/>
                  </a:cubicBezTo>
                  <a:cubicBezTo>
                    <a:pt x="200933" y="992188"/>
                    <a:pt x="189639" y="992188"/>
                    <a:pt x="182110" y="984531"/>
                  </a:cubicBezTo>
                  <a:cubicBezTo>
                    <a:pt x="151992" y="953901"/>
                    <a:pt x="151992" y="953901"/>
                    <a:pt x="151992" y="953901"/>
                  </a:cubicBezTo>
                  <a:cubicBezTo>
                    <a:pt x="144463" y="946244"/>
                    <a:pt x="144463" y="934758"/>
                    <a:pt x="151992" y="927101"/>
                  </a:cubicBezTo>
                  <a:lnTo>
                    <a:pt x="183045" y="895520"/>
                  </a:lnTo>
                  <a:lnTo>
                    <a:pt x="150627" y="856041"/>
                  </a:lnTo>
                  <a:lnTo>
                    <a:pt x="149005" y="853039"/>
                  </a:lnTo>
                  <a:lnTo>
                    <a:pt x="143816" y="856026"/>
                  </a:lnTo>
                  <a:cubicBezTo>
                    <a:pt x="113418" y="873523"/>
                    <a:pt x="113418" y="873523"/>
                    <a:pt x="113418" y="873523"/>
                  </a:cubicBezTo>
                  <a:cubicBezTo>
                    <a:pt x="105833" y="881063"/>
                    <a:pt x="94456" y="877293"/>
                    <a:pt x="86871" y="869752"/>
                  </a:cubicBezTo>
                  <a:cubicBezTo>
                    <a:pt x="67910" y="832049"/>
                    <a:pt x="67910" y="832049"/>
                    <a:pt x="67910" y="832049"/>
                  </a:cubicBezTo>
                  <a:cubicBezTo>
                    <a:pt x="60325" y="824508"/>
                    <a:pt x="64117" y="813197"/>
                    <a:pt x="75494" y="805657"/>
                  </a:cubicBezTo>
                  <a:lnTo>
                    <a:pt x="112043" y="784620"/>
                  </a:lnTo>
                  <a:lnTo>
                    <a:pt x="104448" y="770559"/>
                  </a:lnTo>
                  <a:lnTo>
                    <a:pt x="93971" y="736648"/>
                  </a:lnTo>
                  <a:lnTo>
                    <a:pt x="83699" y="739627"/>
                  </a:lnTo>
                  <a:cubicBezTo>
                    <a:pt x="50346" y="749301"/>
                    <a:pt x="50346" y="749301"/>
                    <a:pt x="50346" y="749301"/>
                  </a:cubicBezTo>
                  <a:cubicBezTo>
                    <a:pt x="39052" y="749301"/>
                    <a:pt x="31523" y="745479"/>
                    <a:pt x="27759" y="734014"/>
                  </a:cubicBezTo>
                  <a:cubicBezTo>
                    <a:pt x="16465" y="691974"/>
                    <a:pt x="16465" y="691974"/>
                    <a:pt x="16465" y="691974"/>
                  </a:cubicBezTo>
                  <a:cubicBezTo>
                    <a:pt x="12700" y="684331"/>
                    <a:pt x="20229" y="672865"/>
                    <a:pt x="31523" y="669044"/>
                  </a:cubicBezTo>
                  <a:lnTo>
                    <a:pt x="73537" y="658888"/>
                  </a:lnTo>
                  <a:lnTo>
                    <a:pt x="68114" y="604838"/>
                  </a:lnTo>
                  <a:lnTo>
                    <a:pt x="54553" y="604838"/>
                  </a:lnTo>
                  <a:cubicBezTo>
                    <a:pt x="19100" y="604838"/>
                    <a:pt x="19100" y="604838"/>
                    <a:pt x="19100" y="604838"/>
                  </a:cubicBezTo>
                  <a:cubicBezTo>
                    <a:pt x="11460" y="604838"/>
                    <a:pt x="0" y="597377"/>
                    <a:pt x="0" y="589915"/>
                  </a:cubicBezTo>
                  <a:cubicBezTo>
                    <a:pt x="0" y="545147"/>
                    <a:pt x="0" y="545147"/>
                    <a:pt x="0" y="545147"/>
                  </a:cubicBezTo>
                  <a:cubicBezTo>
                    <a:pt x="0" y="537686"/>
                    <a:pt x="11460" y="530225"/>
                    <a:pt x="19100" y="530225"/>
                  </a:cubicBezTo>
                  <a:cubicBezTo>
                    <a:pt x="40109" y="530225"/>
                    <a:pt x="55866" y="530225"/>
                    <a:pt x="67684" y="530225"/>
                  </a:cubicBezTo>
                  <a:lnTo>
                    <a:pt x="69548" y="530225"/>
                  </a:lnTo>
                  <a:lnTo>
                    <a:pt x="75073" y="475150"/>
                  </a:lnTo>
                  <a:lnTo>
                    <a:pt x="64876" y="472723"/>
                  </a:lnTo>
                  <a:cubicBezTo>
                    <a:pt x="31523" y="464785"/>
                    <a:pt x="31523" y="464785"/>
                    <a:pt x="31523" y="464785"/>
                  </a:cubicBezTo>
                  <a:cubicBezTo>
                    <a:pt x="20229" y="461022"/>
                    <a:pt x="12700" y="449733"/>
                    <a:pt x="16465" y="442207"/>
                  </a:cubicBezTo>
                  <a:cubicBezTo>
                    <a:pt x="27759" y="400815"/>
                    <a:pt x="27759" y="400815"/>
                    <a:pt x="27759" y="400815"/>
                  </a:cubicBezTo>
                  <a:cubicBezTo>
                    <a:pt x="31523" y="389526"/>
                    <a:pt x="39052" y="385763"/>
                    <a:pt x="50346" y="385763"/>
                  </a:cubicBezTo>
                  <a:cubicBezTo>
                    <a:pt x="70111" y="391407"/>
                    <a:pt x="84934" y="395641"/>
                    <a:pt x="96052" y="398816"/>
                  </a:cubicBezTo>
                  <a:lnTo>
                    <a:pt x="98082" y="399396"/>
                  </a:lnTo>
                  <a:lnTo>
                    <a:pt x="104448" y="378793"/>
                  </a:lnTo>
                  <a:lnTo>
                    <a:pt x="118044" y="353625"/>
                  </a:lnTo>
                  <a:lnTo>
                    <a:pt x="105892" y="346539"/>
                  </a:lnTo>
                  <a:cubicBezTo>
                    <a:pt x="75494" y="328812"/>
                    <a:pt x="75494" y="328812"/>
                    <a:pt x="75494" y="328812"/>
                  </a:cubicBezTo>
                  <a:cubicBezTo>
                    <a:pt x="64117" y="321172"/>
                    <a:pt x="60325" y="309712"/>
                    <a:pt x="67910" y="302072"/>
                  </a:cubicBezTo>
                  <a:cubicBezTo>
                    <a:pt x="86871" y="263873"/>
                    <a:pt x="86871" y="263873"/>
                    <a:pt x="86871" y="263873"/>
                  </a:cubicBezTo>
                  <a:cubicBezTo>
                    <a:pt x="90664" y="260053"/>
                    <a:pt x="95404" y="257188"/>
                    <a:pt x="100145" y="256233"/>
                  </a:cubicBezTo>
                  <a:cubicBezTo>
                    <a:pt x="104885" y="255278"/>
                    <a:pt x="109626" y="256233"/>
                    <a:pt x="113418" y="260053"/>
                  </a:cubicBezTo>
                  <a:cubicBezTo>
                    <a:pt x="131432" y="270558"/>
                    <a:pt x="144942" y="278436"/>
                    <a:pt x="155075" y="284345"/>
                  </a:cubicBezTo>
                  <a:lnTo>
                    <a:pt x="157045" y="285494"/>
                  </a:lnTo>
                  <a:lnTo>
                    <a:pt x="190005" y="245357"/>
                  </a:lnTo>
                  <a:lnTo>
                    <a:pt x="177404" y="232697"/>
                  </a:lnTo>
                  <a:cubicBezTo>
                    <a:pt x="151992" y="207169"/>
                    <a:pt x="151992" y="207169"/>
                    <a:pt x="151992" y="207169"/>
                  </a:cubicBezTo>
                  <a:cubicBezTo>
                    <a:pt x="144463" y="199605"/>
                    <a:pt x="144463" y="188259"/>
                    <a:pt x="151992" y="180695"/>
                  </a:cubicBezTo>
                  <a:cubicBezTo>
                    <a:pt x="182110" y="150439"/>
                    <a:pt x="182110" y="150439"/>
                    <a:pt x="182110" y="150439"/>
                  </a:cubicBezTo>
                  <a:cubicBezTo>
                    <a:pt x="185874" y="146657"/>
                    <a:pt x="190580" y="144766"/>
                    <a:pt x="195286" y="144766"/>
                  </a:cubicBezTo>
                  <a:cubicBezTo>
                    <a:pt x="199992" y="144766"/>
                    <a:pt x="204698" y="146657"/>
                    <a:pt x="208462" y="150439"/>
                  </a:cubicBezTo>
                  <a:cubicBezTo>
                    <a:pt x="223521" y="165567"/>
                    <a:pt x="234815" y="176913"/>
                    <a:pt x="243285" y="185422"/>
                  </a:cubicBezTo>
                  <a:lnTo>
                    <a:pt x="247265" y="189420"/>
                  </a:lnTo>
                  <a:lnTo>
                    <a:pt x="285911" y="157383"/>
                  </a:lnTo>
                  <a:lnTo>
                    <a:pt x="286623" y="156995"/>
                  </a:lnTo>
                  <a:lnTo>
                    <a:pt x="279037" y="143816"/>
                  </a:lnTo>
                  <a:cubicBezTo>
                    <a:pt x="261541" y="113418"/>
                    <a:pt x="261541" y="113418"/>
                    <a:pt x="261541" y="113418"/>
                  </a:cubicBezTo>
                  <a:cubicBezTo>
                    <a:pt x="254000" y="102041"/>
                    <a:pt x="257770" y="90664"/>
                    <a:pt x="269081" y="86871"/>
                  </a:cubicBezTo>
                  <a:cubicBezTo>
                    <a:pt x="303014" y="67910"/>
                    <a:pt x="303014" y="67910"/>
                    <a:pt x="303014" y="67910"/>
                  </a:cubicBezTo>
                  <a:cubicBezTo>
                    <a:pt x="306784" y="64117"/>
                    <a:pt x="311497" y="63169"/>
                    <a:pt x="316210" y="64117"/>
                  </a:cubicBezTo>
                  <a:cubicBezTo>
                    <a:pt x="320923" y="65065"/>
                    <a:pt x="325636" y="67910"/>
                    <a:pt x="329406" y="71702"/>
                  </a:cubicBezTo>
                  <a:cubicBezTo>
                    <a:pt x="339775" y="89716"/>
                    <a:pt x="347551" y="103226"/>
                    <a:pt x="353383" y="113359"/>
                  </a:cubicBezTo>
                  <a:lnTo>
                    <a:pt x="356549" y="118859"/>
                  </a:lnTo>
                  <a:lnTo>
                    <a:pt x="370989" y="110985"/>
                  </a:lnTo>
                  <a:lnTo>
                    <a:pt x="402267" y="101229"/>
                  </a:lnTo>
                  <a:lnTo>
                    <a:pt x="397647" y="82112"/>
                  </a:lnTo>
                  <a:cubicBezTo>
                    <a:pt x="389585" y="48759"/>
                    <a:pt x="389585" y="48759"/>
                    <a:pt x="389585" y="48759"/>
                  </a:cubicBezTo>
                  <a:cubicBezTo>
                    <a:pt x="385763" y="37465"/>
                    <a:pt x="389585" y="26172"/>
                    <a:pt x="401050" y="26172"/>
                  </a:cubicBezTo>
                  <a:cubicBezTo>
                    <a:pt x="443090" y="14878"/>
                    <a:pt x="443090" y="14878"/>
                    <a:pt x="443090" y="14878"/>
                  </a:cubicBezTo>
                  <a:cubicBezTo>
                    <a:pt x="450733" y="11113"/>
                    <a:pt x="462199" y="18642"/>
                    <a:pt x="466020" y="26172"/>
                  </a:cubicBezTo>
                  <a:cubicBezTo>
                    <a:pt x="470798" y="46877"/>
                    <a:pt x="474381" y="62406"/>
                    <a:pt x="477068" y="74053"/>
                  </a:cubicBezTo>
                  <a:lnTo>
                    <a:pt x="478508" y="80294"/>
                  </a:lnTo>
                  <a:lnTo>
                    <a:pt x="530225" y="75056"/>
                  </a:lnTo>
                  <a:lnTo>
                    <a:pt x="530225" y="74419"/>
                  </a:lnTo>
                  <a:cubicBezTo>
                    <a:pt x="530225" y="18851"/>
                    <a:pt x="530225" y="18851"/>
                    <a:pt x="530225" y="18851"/>
                  </a:cubicBezTo>
                  <a:cubicBezTo>
                    <a:pt x="530225" y="7540"/>
                    <a:pt x="537785" y="0"/>
                    <a:pt x="549124" y="0"/>
                  </a:cubicBezTo>
                  <a:close/>
                </a:path>
              </a:pathLst>
            </a:custGeom>
            <a:solidFill>
              <a:srgbClr val="F9F9F9">
                <a:alpha val="87843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1329677" y="2522679"/>
              <a:ext cx="747424" cy="747424"/>
            </a:xfrm>
            <a:prstGeom prst="ellipse">
              <a:avLst/>
            </a:prstGeom>
            <a:solidFill>
              <a:srgbClr val="FFB850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0" name="Group 401"/>
            <p:cNvGrpSpPr>
              <a:grpSpLocks noChangeAspect="1"/>
            </p:cNvGrpSpPr>
            <p:nvPr/>
          </p:nvGrpSpPr>
          <p:grpSpPr bwMode="auto">
            <a:xfrm>
              <a:off x="1655934" y="2664807"/>
              <a:ext cx="307005" cy="348987"/>
              <a:chOff x="3723" y="2027"/>
              <a:chExt cx="234" cy="266"/>
            </a:xfrm>
            <a:solidFill>
              <a:srgbClr val="FDFFFE"/>
            </a:solidFill>
          </p:grpSpPr>
          <p:sp>
            <p:nvSpPr>
              <p:cNvPr id="121" name="Freeform 402"/>
              <p:cNvSpPr>
                <a:spLocks/>
              </p:cNvSpPr>
              <p:nvPr/>
            </p:nvSpPr>
            <p:spPr bwMode="auto">
              <a:xfrm>
                <a:off x="3723" y="2027"/>
                <a:ext cx="188" cy="266"/>
              </a:xfrm>
              <a:custGeom>
                <a:avLst/>
                <a:gdLst>
                  <a:gd name="T0" fmla="*/ 77 w 77"/>
                  <a:gd name="T1" fmla="*/ 105 h 110"/>
                  <a:gd name="T2" fmla="*/ 45 w 77"/>
                  <a:gd name="T3" fmla="*/ 105 h 110"/>
                  <a:gd name="T4" fmla="*/ 45 w 77"/>
                  <a:gd name="T5" fmla="*/ 85 h 110"/>
                  <a:gd name="T6" fmla="*/ 42 w 77"/>
                  <a:gd name="T7" fmla="*/ 82 h 110"/>
                  <a:gd name="T8" fmla="*/ 11 w 77"/>
                  <a:gd name="T9" fmla="*/ 82 h 110"/>
                  <a:gd name="T10" fmla="*/ 11 w 77"/>
                  <a:gd name="T11" fmla="*/ 14 h 110"/>
                  <a:gd name="T12" fmla="*/ 17 w 77"/>
                  <a:gd name="T13" fmla="*/ 14 h 110"/>
                  <a:gd name="T14" fmla="*/ 9 w 77"/>
                  <a:gd name="T15" fmla="*/ 0 h 110"/>
                  <a:gd name="T16" fmla="*/ 8 w 77"/>
                  <a:gd name="T17" fmla="*/ 0 h 110"/>
                  <a:gd name="T18" fmla="*/ 8 w 77"/>
                  <a:gd name="T19" fmla="*/ 0 h 110"/>
                  <a:gd name="T20" fmla="*/ 0 w 77"/>
                  <a:gd name="T21" fmla="*/ 14 h 110"/>
                  <a:gd name="T22" fmla="*/ 6 w 77"/>
                  <a:gd name="T23" fmla="*/ 14 h 110"/>
                  <a:gd name="T24" fmla="*/ 6 w 77"/>
                  <a:gd name="T25" fmla="*/ 85 h 110"/>
                  <a:gd name="T26" fmla="*/ 8 w 77"/>
                  <a:gd name="T27" fmla="*/ 87 h 110"/>
                  <a:gd name="T28" fmla="*/ 40 w 77"/>
                  <a:gd name="T29" fmla="*/ 87 h 110"/>
                  <a:gd name="T30" fmla="*/ 40 w 77"/>
                  <a:gd name="T31" fmla="*/ 107 h 110"/>
                  <a:gd name="T32" fmla="*/ 42 w 77"/>
                  <a:gd name="T33" fmla="*/ 110 h 110"/>
                  <a:gd name="T34" fmla="*/ 74 w 77"/>
                  <a:gd name="T35" fmla="*/ 110 h 110"/>
                  <a:gd name="T36" fmla="*/ 77 w 77"/>
                  <a:gd name="T37" fmla="*/ 10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10">
                    <a:moveTo>
                      <a:pt x="77" y="105"/>
                    </a:moveTo>
                    <a:cubicBezTo>
                      <a:pt x="45" y="105"/>
                      <a:pt x="45" y="105"/>
                      <a:pt x="45" y="10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3"/>
                      <a:pt x="44" y="82"/>
                      <a:pt x="42" y="82"/>
                    </a:cubicBezTo>
                    <a:cubicBezTo>
                      <a:pt x="11" y="82"/>
                      <a:pt x="11" y="82"/>
                      <a:pt x="11" y="8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6" y="86"/>
                      <a:pt x="7" y="87"/>
                      <a:pt x="8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40" y="109"/>
                      <a:pt x="41" y="110"/>
                      <a:pt x="42" y="110"/>
                    </a:cubicBezTo>
                    <a:cubicBezTo>
                      <a:pt x="74" y="110"/>
                      <a:pt x="74" y="110"/>
                      <a:pt x="74" y="110"/>
                    </a:cubicBezTo>
                    <a:lnTo>
                      <a:pt x="77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403"/>
              <p:cNvSpPr>
                <a:spLocks/>
              </p:cNvSpPr>
              <p:nvPr/>
            </p:nvSpPr>
            <p:spPr bwMode="auto">
              <a:xfrm>
                <a:off x="3825" y="2027"/>
                <a:ext cx="39" cy="38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404"/>
              <p:cNvSpPr>
                <a:spLocks noEditPoints="1"/>
              </p:cNvSpPr>
              <p:nvPr/>
            </p:nvSpPr>
            <p:spPr bwMode="auto">
              <a:xfrm>
                <a:off x="3796" y="2058"/>
                <a:ext cx="161" cy="204"/>
              </a:xfrm>
              <a:custGeom>
                <a:avLst/>
                <a:gdLst>
                  <a:gd name="T0" fmla="*/ 58 w 66"/>
                  <a:gd name="T1" fmla="*/ 26 h 84"/>
                  <a:gd name="T2" fmla="*/ 51 w 66"/>
                  <a:gd name="T3" fmla="*/ 29 h 84"/>
                  <a:gd name="T4" fmla="*/ 49 w 66"/>
                  <a:gd name="T5" fmla="*/ 27 h 84"/>
                  <a:gd name="T6" fmla="*/ 46 w 66"/>
                  <a:gd name="T7" fmla="*/ 25 h 84"/>
                  <a:gd name="T8" fmla="*/ 24 w 66"/>
                  <a:gd name="T9" fmla="*/ 3 h 84"/>
                  <a:gd name="T10" fmla="*/ 17 w 66"/>
                  <a:gd name="T11" fmla="*/ 4 h 84"/>
                  <a:gd name="T12" fmla="*/ 14 w 66"/>
                  <a:gd name="T13" fmla="*/ 5 h 84"/>
                  <a:gd name="T14" fmla="*/ 7 w 66"/>
                  <a:gd name="T15" fmla="*/ 3 h 84"/>
                  <a:gd name="T16" fmla="*/ 0 w 66"/>
                  <a:gd name="T17" fmla="*/ 4 h 84"/>
                  <a:gd name="T18" fmla="*/ 1 w 66"/>
                  <a:gd name="T19" fmla="*/ 21 h 84"/>
                  <a:gd name="T20" fmla="*/ 7 w 66"/>
                  <a:gd name="T21" fmla="*/ 23 h 84"/>
                  <a:gd name="T22" fmla="*/ 13 w 66"/>
                  <a:gd name="T23" fmla="*/ 33 h 84"/>
                  <a:gd name="T24" fmla="*/ 3 w 66"/>
                  <a:gd name="T25" fmla="*/ 42 h 84"/>
                  <a:gd name="T26" fmla="*/ 8 w 66"/>
                  <a:gd name="T27" fmla="*/ 60 h 84"/>
                  <a:gd name="T28" fmla="*/ 11 w 66"/>
                  <a:gd name="T29" fmla="*/ 44 h 84"/>
                  <a:gd name="T30" fmla="*/ 19 w 66"/>
                  <a:gd name="T31" fmla="*/ 40 h 84"/>
                  <a:gd name="T32" fmla="*/ 25 w 66"/>
                  <a:gd name="T33" fmla="*/ 80 h 84"/>
                  <a:gd name="T34" fmla="*/ 33 w 66"/>
                  <a:gd name="T35" fmla="*/ 79 h 84"/>
                  <a:gd name="T36" fmla="*/ 31 w 66"/>
                  <a:gd name="T37" fmla="*/ 36 h 84"/>
                  <a:gd name="T38" fmla="*/ 40 w 66"/>
                  <a:gd name="T39" fmla="*/ 29 h 84"/>
                  <a:gd name="T40" fmla="*/ 39 w 66"/>
                  <a:gd name="T41" fmla="*/ 32 h 84"/>
                  <a:gd name="T42" fmla="*/ 39 w 66"/>
                  <a:gd name="T43" fmla="*/ 35 h 84"/>
                  <a:gd name="T44" fmla="*/ 33 w 66"/>
                  <a:gd name="T45" fmla="*/ 39 h 84"/>
                  <a:gd name="T46" fmla="*/ 43 w 66"/>
                  <a:gd name="T47" fmla="*/ 54 h 84"/>
                  <a:gd name="T48" fmla="*/ 45 w 66"/>
                  <a:gd name="T49" fmla="*/ 53 h 84"/>
                  <a:gd name="T50" fmla="*/ 46 w 66"/>
                  <a:gd name="T51" fmla="*/ 52 h 84"/>
                  <a:gd name="T52" fmla="*/ 62 w 66"/>
                  <a:gd name="T53" fmla="*/ 44 h 84"/>
                  <a:gd name="T54" fmla="*/ 64 w 66"/>
                  <a:gd name="T55" fmla="*/ 43 h 84"/>
                  <a:gd name="T56" fmla="*/ 66 w 66"/>
                  <a:gd name="T57" fmla="*/ 40 h 84"/>
                  <a:gd name="T58" fmla="*/ 43 w 66"/>
                  <a:gd name="T59" fmla="*/ 33 h 84"/>
                  <a:gd name="T60" fmla="*/ 41 w 66"/>
                  <a:gd name="T61" fmla="*/ 31 h 84"/>
                  <a:gd name="T62" fmla="*/ 42 w 66"/>
                  <a:gd name="T63" fmla="*/ 31 h 84"/>
                  <a:gd name="T64" fmla="*/ 47 w 66"/>
                  <a:gd name="T65" fmla="*/ 28 h 84"/>
                  <a:gd name="T66" fmla="*/ 47 w 66"/>
                  <a:gd name="T67" fmla="*/ 28 h 84"/>
                  <a:gd name="T68" fmla="*/ 48 w 66"/>
                  <a:gd name="T69" fmla="*/ 3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66" y="40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6"/>
                      <a:pt x="57" y="25"/>
                      <a:pt x="57" y="26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8"/>
                      <a:pt x="51" y="28"/>
                      <a:pt x="50" y="28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6"/>
                      <a:pt x="48" y="25"/>
                      <a:pt x="46" y="26"/>
                    </a:cubicBezTo>
                    <a:cubicBezTo>
                      <a:pt x="46" y="26"/>
                      <a:pt x="46" y="25"/>
                      <a:pt x="46" y="25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3"/>
                      <a:pt x="24" y="3"/>
                    </a:cubicBezTo>
                    <a:cubicBezTo>
                      <a:pt x="24" y="3"/>
                      <a:pt x="24" y="3"/>
                      <a:pt x="23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6" y="4"/>
                    </a:cubicBezTo>
                    <a:cubicBezTo>
                      <a:pt x="15" y="4"/>
                      <a:pt x="15" y="4"/>
                      <a:pt x="14" y="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1" y="22"/>
                      <a:pt x="1" y="22"/>
                      <a:pt x="2" y="23"/>
                    </a:cubicBezTo>
                    <a:cubicBezTo>
                      <a:pt x="3" y="24"/>
                      <a:pt x="6" y="24"/>
                      <a:pt x="7" y="23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4" y="39"/>
                      <a:pt x="3" y="40"/>
                      <a:pt x="3" y="42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4" y="59"/>
                      <a:pt x="5" y="61"/>
                      <a:pt x="8" y="60"/>
                    </a:cubicBezTo>
                    <a:cubicBezTo>
                      <a:pt x="10" y="60"/>
                      <a:pt x="12" y="58"/>
                      <a:pt x="12" y="56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40"/>
                      <a:pt x="18" y="40"/>
                      <a:pt x="19" y="40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7" y="84"/>
                      <a:pt x="30" y="84"/>
                    </a:cubicBezTo>
                    <a:cubicBezTo>
                      <a:pt x="32" y="84"/>
                      <a:pt x="34" y="82"/>
                      <a:pt x="33" y="79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31"/>
                      <a:pt x="39" y="32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9" y="34"/>
                      <a:pt x="39" y="34"/>
                      <a:pt x="39" y="35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3" y="38"/>
                      <a:pt x="33" y="39"/>
                      <a:pt x="33" y="39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2" y="54"/>
                      <a:pt x="43" y="54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5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46" y="52"/>
                      <a:pt x="46" y="52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4" y="44"/>
                      <a:pt x="64" y="43"/>
                      <a:pt x="64" y="4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6" y="42"/>
                      <a:pt x="66" y="41"/>
                      <a:pt x="66" y="40"/>
                    </a:cubicBezTo>
                    <a:close/>
                    <a:moveTo>
                      <a:pt x="48" y="30"/>
                    </a:move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3" y="31"/>
                      <a:pt x="45" y="31"/>
                      <a:pt x="46" y="30"/>
                    </a:cubicBezTo>
                    <a:cubicBezTo>
                      <a:pt x="46" y="30"/>
                      <a:pt x="47" y="29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30"/>
                      <a:pt x="4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1359614" y="2888161"/>
              <a:ext cx="511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FDFFFE"/>
                  </a:solidFill>
                  <a:latin typeface="Impact" panose="020B0806030902050204" pitchFamily="34" charset="0"/>
                  <a:ea typeface="LiHei Pro" panose="020B0500000000000000" pitchFamily="34" charset="-122"/>
                </a:rPr>
                <a:t>STEP</a:t>
              </a:r>
              <a:endParaRPr lang="zh-CN" altLang="en-US" sz="1200" dirty="0">
                <a:solidFill>
                  <a:srgbClr val="FDFFFE"/>
                </a:solidFill>
                <a:latin typeface="Impact" panose="020B0806030902050204" pitchFamily="34" charset="0"/>
                <a:ea typeface="LiHei Pro" panose="020B0500000000000000" pitchFamily="34" charset="-122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05458" y="1832039"/>
              <a:ext cx="57492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b="1" dirty="0">
                  <a:latin typeface="Microsoft YaHei" charset="-122"/>
                  <a:ea typeface="Microsoft YaHei" charset="-122"/>
                  <a:cs typeface="Microsoft YaHei" charset="-122"/>
                </a:rPr>
                <a:t>CVTE</a:t>
              </a:r>
              <a:r>
                <a:rPr lang="zh-CN" altLang="en-US" sz="2000" b="1" dirty="0">
                  <a:latin typeface="Microsoft YaHei" charset="-122"/>
                  <a:ea typeface="Microsoft YaHei" charset="-122"/>
                  <a:cs typeface="Microsoft YaHei" charset="-122"/>
                </a:rPr>
                <a:t>善于分享！</a:t>
              </a:r>
              <a:endPara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154" name="Group 407"/>
            <p:cNvGrpSpPr>
              <a:grpSpLocks noChangeAspect="1"/>
            </p:cNvGrpSpPr>
            <p:nvPr/>
          </p:nvGrpSpPr>
          <p:grpSpPr bwMode="auto">
            <a:xfrm>
              <a:off x="2283653" y="1819891"/>
              <a:ext cx="209550" cy="327025"/>
              <a:chOff x="2887" y="720"/>
              <a:chExt cx="132" cy="206"/>
            </a:xfrm>
            <a:solidFill>
              <a:srgbClr val="663A77"/>
            </a:solidFill>
          </p:grpSpPr>
          <p:sp>
            <p:nvSpPr>
              <p:cNvPr id="159" name="Freeform 408"/>
              <p:cNvSpPr>
                <a:spLocks noEditPoints="1"/>
              </p:cNvSpPr>
              <p:nvPr/>
            </p:nvSpPr>
            <p:spPr bwMode="auto">
              <a:xfrm>
                <a:off x="2895" y="720"/>
                <a:ext cx="40" cy="37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  <a:gd name="T10" fmla="*/ 8 w 16"/>
                  <a:gd name="T11" fmla="*/ 2 h 15"/>
                  <a:gd name="T12" fmla="*/ 14 w 16"/>
                  <a:gd name="T13" fmla="*/ 7 h 15"/>
                  <a:gd name="T14" fmla="*/ 8 w 16"/>
                  <a:gd name="T15" fmla="*/ 13 h 15"/>
                  <a:gd name="T16" fmla="*/ 3 w 16"/>
                  <a:gd name="T17" fmla="*/ 7 h 15"/>
                  <a:gd name="T18" fmla="*/ 8 w 16"/>
                  <a:gd name="T1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3" y="15"/>
                      <a:pt x="16" y="12"/>
                      <a:pt x="16" y="7"/>
                    </a:cubicBezTo>
                    <a:cubicBezTo>
                      <a:pt x="16" y="3"/>
                      <a:pt x="13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  <a:moveTo>
                      <a:pt x="8" y="2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1"/>
                      <a:pt x="11" y="13"/>
                      <a:pt x="8" y="13"/>
                    </a:cubicBezTo>
                    <a:cubicBezTo>
                      <a:pt x="5" y="13"/>
                      <a:pt x="3" y="11"/>
                      <a:pt x="3" y="7"/>
                    </a:cubicBezTo>
                    <a:cubicBezTo>
                      <a:pt x="3" y="4"/>
                      <a:pt x="5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09"/>
              <p:cNvSpPr>
                <a:spLocks noEditPoints="1"/>
              </p:cNvSpPr>
              <p:nvPr/>
            </p:nvSpPr>
            <p:spPr bwMode="auto">
              <a:xfrm>
                <a:off x="2972" y="720"/>
                <a:ext cx="40" cy="37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  <a:gd name="T10" fmla="*/ 8 w 16"/>
                  <a:gd name="T11" fmla="*/ 2 h 15"/>
                  <a:gd name="T12" fmla="*/ 14 w 16"/>
                  <a:gd name="T13" fmla="*/ 7 h 15"/>
                  <a:gd name="T14" fmla="*/ 8 w 16"/>
                  <a:gd name="T15" fmla="*/ 13 h 15"/>
                  <a:gd name="T16" fmla="*/ 2 w 16"/>
                  <a:gd name="T17" fmla="*/ 7 h 15"/>
                  <a:gd name="T18" fmla="*/ 8 w 16"/>
                  <a:gd name="T1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  <a:moveTo>
                      <a:pt x="8" y="2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1"/>
                      <a:pt x="11" y="13"/>
                      <a:pt x="8" y="13"/>
                    </a:cubicBezTo>
                    <a:cubicBezTo>
                      <a:pt x="5" y="13"/>
                      <a:pt x="2" y="11"/>
                      <a:pt x="2" y="7"/>
                    </a:cubicBezTo>
                    <a:cubicBezTo>
                      <a:pt x="2" y="4"/>
                      <a:pt x="5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410"/>
              <p:cNvSpPr>
                <a:spLocks noEditPoints="1"/>
              </p:cNvSpPr>
              <p:nvPr/>
            </p:nvSpPr>
            <p:spPr bwMode="auto">
              <a:xfrm>
                <a:off x="2887" y="760"/>
                <a:ext cx="132" cy="166"/>
              </a:xfrm>
              <a:custGeom>
                <a:avLst/>
                <a:gdLst>
                  <a:gd name="T0" fmla="*/ 45 w 53"/>
                  <a:gd name="T1" fmla="*/ 0 h 68"/>
                  <a:gd name="T2" fmla="*/ 27 w 53"/>
                  <a:gd name="T3" fmla="*/ 13 h 68"/>
                  <a:gd name="T4" fmla="*/ 8 w 53"/>
                  <a:gd name="T5" fmla="*/ 0 h 68"/>
                  <a:gd name="T6" fmla="*/ 0 w 53"/>
                  <a:gd name="T7" fmla="*/ 14 h 68"/>
                  <a:gd name="T8" fmla="*/ 0 w 53"/>
                  <a:gd name="T9" fmla="*/ 33 h 68"/>
                  <a:gd name="T10" fmla="*/ 1 w 53"/>
                  <a:gd name="T11" fmla="*/ 34 h 68"/>
                  <a:gd name="T12" fmla="*/ 4 w 53"/>
                  <a:gd name="T13" fmla="*/ 63 h 68"/>
                  <a:gd name="T14" fmla="*/ 14 w 53"/>
                  <a:gd name="T15" fmla="*/ 65 h 68"/>
                  <a:gd name="T16" fmla="*/ 19 w 53"/>
                  <a:gd name="T17" fmla="*/ 34 h 68"/>
                  <a:gd name="T18" fmla="*/ 21 w 53"/>
                  <a:gd name="T19" fmla="*/ 33 h 68"/>
                  <a:gd name="T20" fmla="*/ 23 w 53"/>
                  <a:gd name="T21" fmla="*/ 22 h 68"/>
                  <a:gd name="T22" fmla="*/ 27 w 53"/>
                  <a:gd name="T23" fmla="*/ 23 h 68"/>
                  <a:gd name="T24" fmla="*/ 30 w 53"/>
                  <a:gd name="T25" fmla="*/ 22 h 68"/>
                  <a:gd name="T26" fmla="*/ 32 w 53"/>
                  <a:gd name="T27" fmla="*/ 33 h 68"/>
                  <a:gd name="T28" fmla="*/ 34 w 53"/>
                  <a:gd name="T29" fmla="*/ 34 h 68"/>
                  <a:gd name="T30" fmla="*/ 39 w 53"/>
                  <a:gd name="T31" fmla="*/ 65 h 68"/>
                  <a:gd name="T32" fmla="*/ 49 w 53"/>
                  <a:gd name="T33" fmla="*/ 63 h 68"/>
                  <a:gd name="T34" fmla="*/ 52 w 53"/>
                  <a:gd name="T35" fmla="*/ 34 h 68"/>
                  <a:gd name="T36" fmla="*/ 53 w 53"/>
                  <a:gd name="T37" fmla="*/ 33 h 68"/>
                  <a:gd name="T38" fmla="*/ 53 w 53"/>
                  <a:gd name="T39" fmla="*/ 14 h 68"/>
                  <a:gd name="T40" fmla="*/ 28 w 53"/>
                  <a:gd name="T41" fmla="*/ 19 h 68"/>
                  <a:gd name="T42" fmla="*/ 24 w 53"/>
                  <a:gd name="T43" fmla="*/ 20 h 68"/>
                  <a:gd name="T44" fmla="*/ 7 w 53"/>
                  <a:gd name="T45" fmla="*/ 8 h 68"/>
                  <a:gd name="T46" fmla="*/ 5 w 53"/>
                  <a:gd name="T47" fmla="*/ 10 h 68"/>
                  <a:gd name="T48" fmla="*/ 10 w 53"/>
                  <a:gd name="T49" fmla="*/ 15 h 68"/>
                  <a:gd name="T50" fmla="*/ 19 w 53"/>
                  <a:gd name="T51" fmla="*/ 32 h 68"/>
                  <a:gd name="T52" fmla="*/ 16 w 53"/>
                  <a:gd name="T53" fmla="*/ 34 h 68"/>
                  <a:gd name="T54" fmla="*/ 17 w 53"/>
                  <a:gd name="T55" fmla="*/ 60 h 68"/>
                  <a:gd name="T56" fmla="*/ 13 w 53"/>
                  <a:gd name="T57" fmla="*/ 63 h 68"/>
                  <a:gd name="T58" fmla="*/ 12 w 53"/>
                  <a:gd name="T59" fmla="*/ 64 h 68"/>
                  <a:gd name="T60" fmla="*/ 6 w 53"/>
                  <a:gd name="T61" fmla="*/ 63 h 68"/>
                  <a:gd name="T62" fmla="*/ 6 w 53"/>
                  <a:gd name="T63" fmla="*/ 37 h 68"/>
                  <a:gd name="T64" fmla="*/ 4 w 53"/>
                  <a:gd name="T65" fmla="*/ 34 h 68"/>
                  <a:gd name="T66" fmla="*/ 2 w 53"/>
                  <a:gd name="T67" fmla="*/ 32 h 68"/>
                  <a:gd name="T68" fmla="*/ 2 w 53"/>
                  <a:gd name="T69" fmla="*/ 14 h 68"/>
                  <a:gd name="T70" fmla="*/ 8 w 53"/>
                  <a:gd name="T71" fmla="*/ 2 h 68"/>
                  <a:gd name="T72" fmla="*/ 19 w 53"/>
                  <a:gd name="T73" fmla="*/ 11 h 68"/>
                  <a:gd name="T74" fmla="*/ 28 w 53"/>
                  <a:gd name="T75" fmla="*/ 17 h 68"/>
                  <a:gd name="T76" fmla="*/ 51 w 53"/>
                  <a:gd name="T77" fmla="*/ 14 h 68"/>
                  <a:gd name="T78" fmla="*/ 51 w 53"/>
                  <a:gd name="T79" fmla="*/ 32 h 68"/>
                  <a:gd name="T80" fmla="*/ 49 w 53"/>
                  <a:gd name="T81" fmla="*/ 34 h 68"/>
                  <a:gd name="T82" fmla="*/ 48 w 53"/>
                  <a:gd name="T83" fmla="*/ 37 h 68"/>
                  <a:gd name="T84" fmla="*/ 47 w 53"/>
                  <a:gd name="T85" fmla="*/ 63 h 68"/>
                  <a:gd name="T86" fmla="*/ 41 w 53"/>
                  <a:gd name="T87" fmla="*/ 64 h 68"/>
                  <a:gd name="T88" fmla="*/ 40 w 53"/>
                  <a:gd name="T89" fmla="*/ 63 h 68"/>
                  <a:gd name="T90" fmla="*/ 37 w 53"/>
                  <a:gd name="T91" fmla="*/ 60 h 68"/>
                  <a:gd name="T92" fmla="*/ 37 w 53"/>
                  <a:gd name="T93" fmla="*/ 34 h 68"/>
                  <a:gd name="T94" fmla="*/ 35 w 53"/>
                  <a:gd name="T95" fmla="*/ 32 h 68"/>
                  <a:gd name="T96" fmla="*/ 43 w 53"/>
                  <a:gd name="T97" fmla="*/ 15 h 68"/>
                  <a:gd name="T98" fmla="*/ 48 w 53"/>
                  <a:gd name="T99" fmla="*/ 10 h 68"/>
                  <a:gd name="T100" fmla="*/ 46 w 53"/>
                  <a:gd name="T101" fmla="*/ 8 h 68"/>
                  <a:gd name="T102" fmla="*/ 30 w 53"/>
                  <a:gd name="T103" fmla="*/ 20 h 68"/>
                  <a:gd name="T104" fmla="*/ 29 w 53"/>
                  <a:gd name="T105" fmla="*/ 14 h 68"/>
                  <a:gd name="T106" fmla="*/ 35 w 53"/>
                  <a:gd name="T107" fmla="*/ 10 h 68"/>
                  <a:gd name="T108" fmla="*/ 49 w 53"/>
                  <a:gd name="T109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3" h="68">
                    <a:moveTo>
                      <a:pt x="51" y="2"/>
                    </a:moveTo>
                    <a:cubicBezTo>
                      <a:pt x="49" y="1"/>
                      <a:pt x="47" y="0"/>
                      <a:pt x="45" y="0"/>
                    </a:cubicBezTo>
                    <a:cubicBezTo>
                      <a:pt x="39" y="0"/>
                      <a:pt x="35" y="5"/>
                      <a:pt x="33" y="9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8" y="5"/>
                      <a:pt x="14" y="0"/>
                      <a:pt x="8" y="0"/>
                    </a:cubicBezTo>
                    <a:cubicBezTo>
                      <a:pt x="6" y="0"/>
                      <a:pt x="4" y="1"/>
                      <a:pt x="2" y="2"/>
                    </a:cubicBezTo>
                    <a:cubicBezTo>
                      <a:pt x="0" y="5"/>
                      <a:pt x="0" y="9"/>
                      <a:pt x="0" y="14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1" y="34"/>
                      <a:pt x="1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5"/>
                      <a:pt x="3" y="37"/>
                      <a:pt x="4" y="38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6"/>
                      <a:pt x="6" y="68"/>
                      <a:pt x="9" y="68"/>
                    </a:cubicBezTo>
                    <a:cubicBezTo>
                      <a:pt x="11" y="68"/>
                      <a:pt x="13" y="67"/>
                      <a:pt x="14" y="65"/>
                    </a:cubicBezTo>
                    <a:cubicBezTo>
                      <a:pt x="17" y="65"/>
                      <a:pt x="19" y="63"/>
                      <a:pt x="19" y="60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1" y="33"/>
                      <a:pt x="21" y="3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2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7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2"/>
                      <a:pt x="30" y="2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3" y="34"/>
                      <a:pt x="33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3"/>
                      <a:pt x="36" y="65"/>
                      <a:pt x="39" y="65"/>
                    </a:cubicBezTo>
                    <a:cubicBezTo>
                      <a:pt x="40" y="67"/>
                      <a:pt x="42" y="68"/>
                      <a:pt x="44" y="68"/>
                    </a:cubicBezTo>
                    <a:cubicBezTo>
                      <a:pt x="47" y="68"/>
                      <a:pt x="49" y="66"/>
                      <a:pt x="49" y="63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51" y="37"/>
                      <a:pt x="51" y="35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4"/>
                      <a:pt x="53" y="33"/>
                      <a:pt x="53" y="33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5"/>
                      <a:pt x="53" y="14"/>
                      <a:pt x="53" y="14"/>
                    </a:cubicBezTo>
                    <a:cubicBezTo>
                      <a:pt x="53" y="9"/>
                      <a:pt x="53" y="5"/>
                      <a:pt x="51" y="2"/>
                    </a:cubicBezTo>
                    <a:close/>
                    <a:moveTo>
                      <a:pt x="28" y="19"/>
                    </a:moveTo>
                    <a:cubicBezTo>
                      <a:pt x="27" y="20"/>
                      <a:pt x="27" y="20"/>
                      <a:pt x="26" y="20"/>
                    </a:cubicBezTo>
                    <a:cubicBezTo>
                      <a:pt x="25" y="20"/>
                      <a:pt x="25" y="20"/>
                      <a:pt x="24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5" y="63"/>
                      <a:pt x="14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3" y="63"/>
                      <a:pt x="13" y="63"/>
                      <a:pt x="12" y="64"/>
                    </a:cubicBezTo>
                    <a:cubicBezTo>
                      <a:pt x="12" y="65"/>
                      <a:pt x="11" y="66"/>
                      <a:pt x="9" y="66"/>
                    </a:cubicBezTo>
                    <a:cubicBezTo>
                      <a:pt x="7" y="66"/>
                      <a:pt x="6" y="64"/>
                      <a:pt x="6" y="63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5" y="36"/>
                      <a:pt x="4" y="35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3" y="33"/>
                      <a:pt x="3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9"/>
                      <a:pt x="2" y="6"/>
                      <a:pt x="4" y="4"/>
                    </a:cubicBezTo>
                    <a:cubicBezTo>
                      <a:pt x="5" y="3"/>
                      <a:pt x="6" y="2"/>
                      <a:pt x="8" y="2"/>
                    </a:cubicBezTo>
                    <a:cubicBezTo>
                      <a:pt x="13" y="2"/>
                      <a:pt x="17" y="7"/>
                      <a:pt x="18" y="10"/>
                    </a:cubicBezTo>
                    <a:cubicBezTo>
                      <a:pt x="18" y="11"/>
                      <a:pt x="18" y="11"/>
                      <a:pt x="19" y="11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6"/>
                      <a:pt x="28" y="16"/>
                      <a:pt x="28" y="17"/>
                    </a:cubicBezTo>
                    <a:cubicBezTo>
                      <a:pt x="28" y="18"/>
                      <a:pt x="28" y="18"/>
                      <a:pt x="28" y="19"/>
                    </a:cubicBezTo>
                    <a:close/>
                    <a:moveTo>
                      <a:pt x="51" y="14"/>
                    </a:moveTo>
                    <a:cubicBezTo>
                      <a:pt x="51" y="14"/>
                      <a:pt x="51" y="15"/>
                      <a:pt x="51" y="16"/>
                    </a:cubicBezTo>
                    <a:cubicBezTo>
                      <a:pt x="51" y="32"/>
                      <a:pt x="51" y="32"/>
                      <a:pt x="51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5"/>
                      <a:pt x="48" y="36"/>
                      <a:pt x="48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4"/>
                      <a:pt x="46" y="66"/>
                      <a:pt x="44" y="66"/>
                    </a:cubicBezTo>
                    <a:cubicBezTo>
                      <a:pt x="42" y="66"/>
                      <a:pt x="41" y="65"/>
                      <a:pt x="41" y="64"/>
                    </a:cubicBezTo>
                    <a:cubicBezTo>
                      <a:pt x="41" y="63"/>
                      <a:pt x="40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8" y="63"/>
                      <a:pt x="37" y="61"/>
                      <a:pt x="37" y="60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43" y="15"/>
                      <a:pt x="44" y="1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9"/>
                      <a:pt x="48" y="9"/>
                      <a:pt x="48" y="8"/>
                    </a:cubicBezTo>
                    <a:cubicBezTo>
                      <a:pt x="47" y="8"/>
                      <a:pt x="47" y="8"/>
                      <a:pt x="46" y="8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8"/>
                      <a:pt x="31" y="17"/>
                      <a:pt x="30" y="16"/>
                    </a:cubicBezTo>
                    <a:cubicBezTo>
                      <a:pt x="30" y="15"/>
                      <a:pt x="29" y="15"/>
                      <a:pt x="29" y="14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0"/>
                    </a:cubicBezTo>
                    <a:cubicBezTo>
                      <a:pt x="36" y="7"/>
                      <a:pt x="40" y="2"/>
                      <a:pt x="45" y="2"/>
                    </a:cubicBezTo>
                    <a:cubicBezTo>
                      <a:pt x="47" y="2"/>
                      <a:pt x="48" y="3"/>
                      <a:pt x="49" y="4"/>
                    </a:cubicBezTo>
                    <a:cubicBezTo>
                      <a:pt x="51" y="6"/>
                      <a:pt x="51" y="9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8" name="Freeform 414"/>
            <p:cNvSpPr>
              <a:spLocks noEditPoints="1"/>
            </p:cNvSpPr>
            <p:nvPr/>
          </p:nvSpPr>
          <p:spPr bwMode="auto">
            <a:xfrm>
              <a:off x="4365025" y="3458897"/>
              <a:ext cx="263526" cy="263526"/>
            </a:xfrm>
            <a:custGeom>
              <a:avLst/>
              <a:gdLst>
                <a:gd name="T0" fmla="*/ 28 w 67"/>
                <a:gd name="T1" fmla="*/ 66 h 67"/>
                <a:gd name="T2" fmla="*/ 22 w 67"/>
                <a:gd name="T3" fmla="*/ 57 h 67"/>
                <a:gd name="T4" fmla="*/ 9 w 67"/>
                <a:gd name="T5" fmla="*/ 57 h 67"/>
                <a:gd name="T6" fmla="*/ 9 w 67"/>
                <a:gd name="T7" fmla="*/ 42 h 67"/>
                <a:gd name="T8" fmla="*/ 0 w 67"/>
                <a:gd name="T9" fmla="*/ 33 h 67"/>
                <a:gd name="T10" fmla="*/ 7 w 67"/>
                <a:gd name="T11" fmla="*/ 22 h 67"/>
                <a:gd name="T12" fmla="*/ 9 w 67"/>
                <a:gd name="T13" fmla="*/ 19 h 67"/>
                <a:gd name="T14" fmla="*/ 14 w 67"/>
                <a:gd name="T15" fmla="*/ 6 h 67"/>
                <a:gd name="T16" fmla="*/ 26 w 67"/>
                <a:gd name="T17" fmla="*/ 9 h 67"/>
                <a:gd name="T18" fmla="*/ 33 w 67"/>
                <a:gd name="T19" fmla="*/ 0 h 67"/>
                <a:gd name="T20" fmla="*/ 44 w 67"/>
                <a:gd name="T21" fmla="*/ 10 h 67"/>
                <a:gd name="T22" fmla="*/ 57 w 67"/>
                <a:gd name="T23" fmla="*/ 10 h 67"/>
                <a:gd name="T24" fmla="*/ 59 w 67"/>
                <a:gd name="T25" fmla="*/ 23 h 67"/>
                <a:gd name="T26" fmla="*/ 61 w 67"/>
                <a:gd name="T27" fmla="*/ 27 h 67"/>
                <a:gd name="T28" fmla="*/ 60 w 67"/>
                <a:gd name="T29" fmla="*/ 44 h 67"/>
                <a:gd name="T30" fmla="*/ 56 w 67"/>
                <a:gd name="T31" fmla="*/ 44 h 67"/>
                <a:gd name="T32" fmla="*/ 56 w 67"/>
                <a:gd name="T33" fmla="*/ 57 h 67"/>
                <a:gd name="T34" fmla="*/ 42 w 67"/>
                <a:gd name="T35" fmla="*/ 58 h 67"/>
                <a:gd name="T36" fmla="*/ 33 w 67"/>
                <a:gd name="T37" fmla="*/ 67 h 67"/>
                <a:gd name="T38" fmla="*/ 25 w 67"/>
                <a:gd name="T39" fmla="*/ 54 h 67"/>
                <a:gd name="T40" fmla="*/ 27 w 67"/>
                <a:gd name="T41" fmla="*/ 61 h 67"/>
                <a:gd name="T42" fmla="*/ 33 w 67"/>
                <a:gd name="T43" fmla="*/ 65 h 67"/>
                <a:gd name="T44" fmla="*/ 36 w 67"/>
                <a:gd name="T45" fmla="*/ 55 h 67"/>
                <a:gd name="T46" fmla="*/ 43 w 67"/>
                <a:gd name="T47" fmla="*/ 53 h 67"/>
                <a:gd name="T48" fmla="*/ 54 w 67"/>
                <a:gd name="T49" fmla="*/ 54 h 67"/>
                <a:gd name="T50" fmla="*/ 51 w 67"/>
                <a:gd name="T51" fmla="*/ 45 h 67"/>
                <a:gd name="T52" fmla="*/ 59 w 67"/>
                <a:gd name="T53" fmla="*/ 40 h 67"/>
                <a:gd name="T54" fmla="*/ 62 w 67"/>
                <a:gd name="T55" fmla="*/ 33 h 67"/>
                <a:gd name="T56" fmla="*/ 54 w 67"/>
                <a:gd name="T57" fmla="*/ 29 h 67"/>
                <a:gd name="T58" fmla="*/ 57 w 67"/>
                <a:gd name="T59" fmla="*/ 20 h 67"/>
                <a:gd name="T60" fmla="*/ 54 w 67"/>
                <a:gd name="T61" fmla="*/ 13 h 67"/>
                <a:gd name="T62" fmla="*/ 45 w 67"/>
                <a:gd name="T63" fmla="*/ 15 h 67"/>
                <a:gd name="T64" fmla="*/ 40 w 67"/>
                <a:gd name="T65" fmla="*/ 7 h 67"/>
                <a:gd name="T66" fmla="*/ 33 w 67"/>
                <a:gd name="T67" fmla="*/ 4 h 67"/>
                <a:gd name="T68" fmla="*/ 29 w 67"/>
                <a:gd name="T69" fmla="*/ 12 h 67"/>
                <a:gd name="T70" fmla="*/ 19 w 67"/>
                <a:gd name="T71" fmla="*/ 10 h 67"/>
                <a:gd name="T72" fmla="*/ 12 w 67"/>
                <a:gd name="T73" fmla="*/ 14 h 67"/>
                <a:gd name="T74" fmla="*/ 15 w 67"/>
                <a:gd name="T75" fmla="*/ 21 h 67"/>
                <a:gd name="T76" fmla="*/ 7 w 67"/>
                <a:gd name="T77" fmla="*/ 26 h 67"/>
                <a:gd name="T78" fmla="*/ 6 w 67"/>
                <a:gd name="T79" fmla="*/ 36 h 67"/>
                <a:gd name="T80" fmla="*/ 13 w 67"/>
                <a:gd name="T81" fmla="*/ 42 h 67"/>
                <a:gd name="T82" fmla="*/ 9 w 67"/>
                <a:gd name="T83" fmla="*/ 50 h 67"/>
                <a:gd name="T84" fmla="*/ 20 w 67"/>
                <a:gd name="T85" fmla="*/ 51 h 67"/>
                <a:gd name="T86" fmla="*/ 19 w 67"/>
                <a:gd name="T87" fmla="*/ 32 h 67"/>
                <a:gd name="T88" fmla="*/ 43 w 67"/>
                <a:gd name="T89" fmla="*/ 25 h 67"/>
                <a:gd name="T90" fmla="*/ 33 w 67"/>
                <a:gd name="T91" fmla="*/ 24 h 67"/>
                <a:gd name="T92" fmla="*/ 25 w 67"/>
                <a:gd name="T93" fmla="*/ 40 h 67"/>
                <a:gd name="T94" fmla="*/ 33 w 67"/>
                <a:gd name="T95" fmla="*/ 2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67">
                  <a:moveTo>
                    <a:pt x="33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6" y="66"/>
                    <a:pt x="25" y="65"/>
                    <a:pt x="24" y="64"/>
                  </a:cubicBezTo>
                  <a:cubicBezTo>
                    <a:pt x="23" y="63"/>
                    <a:pt x="22" y="61"/>
                    <a:pt x="22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6" y="60"/>
                    <a:pt x="12" y="59"/>
                    <a:pt x="9" y="57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4" y="50"/>
                    <a:pt x="4" y="46"/>
                    <a:pt x="7" y="44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2" y="40"/>
                    <a:pt x="0" y="37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5"/>
                    <a:pt x="3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1"/>
                    <a:pt x="11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7"/>
                    <a:pt x="7" y="16"/>
                    <a:pt x="8" y="14"/>
                  </a:cubicBezTo>
                  <a:cubicBezTo>
                    <a:pt x="8" y="12"/>
                    <a:pt x="9" y="11"/>
                    <a:pt x="10" y="1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4"/>
                    <a:pt x="20" y="5"/>
                    <a:pt x="23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3"/>
                    <a:pt x="30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2" y="1"/>
                    <a:pt x="44" y="4"/>
                    <a:pt x="44" y="7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1"/>
                    <a:pt x="45" y="11"/>
                    <a:pt x="45" y="11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0" y="7"/>
                    <a:pt x="55" y="7"/>
                    <a:pt x="57" y="10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1" y="15"/>
                    <a:pt x="62" y="17"/>
                    <a:pt x="62" y="18"/>
                  </a:cubicBezTo>
                  <a:cubicBezTo>
                    <a:pt x="61" y="20"/>
                    <a:pt x="61" y="22"/>
                    <a:pt x="59" y="23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6"/>
                    <a:pt x="57" y="26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4" y="27"/>
                    <a:pt x="67" y="30"/>
                    <a:pt x="66" y="34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42"/>
                    <a:pt x="63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5"/>
                    <a:pt x="56" y="45"/>
                    <a:pt x="55" y="46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9" y="51"/>
                    <a:pt x="59" y="55"/>
                    <a:pt x="56" y="57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0" y="62"/>
                    <a:pt x="46" y="62"/>
                    <a:pt x="44" y="59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1" y="58"/>
                    <a:pt x="41" y="58"/>
                    <a:pt x="40" y="58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9" y="64"/>
                    <a:pt x="37" y="67"/>
                    <a:pt x="33" y="67"/>
                  </a:cubicBezTo>
                  <a:close/>
                  <a:moveTo>
                    <a:pt x="20" y="51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4" y="53"/>
                    <a:pt x="25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0"/>
                    <a:pt x="26" y="61"/>
                    <a:pt x="27" y="61"/>
                  </a:cubicBezTo>
                  <a:cubicBezTo>
                    <a:pt x="27" y="62"/>
                    <a:pt x="28" y="62"/>
                    <a:pt x="28" y="62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5" y="63"/>
                    <a:pt x="36" y="62"/>
                    <a:pt x="36" y="60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9" y="54"/>
                    <a:pt x="40" y="54"/>
                    <a:pt x="42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8"/>
                    <a:pt x="49" y="58"/>
                    <a:pt x="50" y="57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5" y="53"/>
                    <a:pt x="55" y="52"/>
                    <a:pt x="54" y="51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2" y="44"/>
                    <a:pt x="53" y="42"/>
                    <a:pt x="53" y="41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1" y="40"/>
                    <a:pt x="62" y="39"/>
                    <a:pt x="62" y="38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2"/>
                    <a:pt x="62" y="31"/>
                    <a:pt x="60" y="31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8"/>
                    <a:pt x="53" y="26"/>
                    <a:pt x="53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7" y="19"/>
                    <a:pt x="57" y="19"/>
                    <a:pt x="58" y="18"/>
                  </a:cubicBezTo>
                  <a:cubicBezTo>
                    <a:pt x="58" y="17"/>
                    <a:pt x="57" y="17"/>
                    <a:pt x="57" y="16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2" y="11"/>
                    <a:pt x="50" y="12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3" y="15"/>
                    <a:pt x="42" y="14"/>
                    <a:pt x="41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6"/>
                    <a:pt x="39" y="5"/>
                    <a:pt x="38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1" y="5"/>
                    <a:pt x="31" y="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7" y="13"/>
                    <a:pt x="26" y="13"/>
                    <a:pt x="25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8" y="8"/>
                    <a:pt x="16" y="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3"/>
                    <a:pt x="13" y="24"/>
                    <a:pt x="13" y="25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6"/>
                    <a:pt x="4" y="27"/>
                    <a:pt x="4" y="2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5"/>
                    <a:pt x="5" y="36"/>
                    <a:pt x="6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9"/>
                    <a:pt x="12" y="41"/>
                    <a:pt x="13" y="4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8" y="49"/>
                    <a:pt x="9" y="50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3" y="55"/>
                    <a:pt x="15" y="55"/>
                    <a:pt x="16" y="54"/>
                  </a:cubicBezTo>
                  <a:lnTo>
                    <a:pt x="20" y="51"/>
                  </a:lnTo>
                  <a:close/>
                  <a:moveTo>
                    <a:pt x="33" y="47"/>
                  </a:moveTo>
                  <a:cubicBezTo>
                    <a:pt x="29" y="47"/>
                    <a:pt x="25" y="46"/>
                    <a:pt x="22" y="43"/>
                  </a:cubicBezTo>
                  <a:cubicBezTo>
                    <a:pt x="20" y="40"/>
                    <a:pt x="19" y="36"/>
                    <a:pt x="19" y="32"/>
                  </a:cubicBezTo>
                  <a:cubicBezTo>
                    <a:pt x="19" y="29"/>
                    <a:pt x="21" y="25"/>
                    <a:pt x="24" y="23"/>
                  </a:cubicBezTo>
                  <a:cubicBezTo>
                    <a:pt x="26" y="21"/>
                    <a:pt x="29" y="20"/>
                    <a:pt x="33" y="20"/>
                  </a:cubicBezTo>
                  <a:cubicBezTo>
                    <a:pt x="37" y="20"/>
                    <a:pt x="41" y="22"/>
                    <a:pt x="43" y="25"/>
                  </a:cubicBezTo>
                  <a:cubicBezTo>
                    <a:pt x="48" y="31"/>
                    <a:pt x="47" y="39"/>
                    <a:pt x="42" y="44"/>
                  </a:cubicBezTo>
                  <a:cubicBezTo>
                    <a:pt x="39" y="46"/>
                    <a:pt x="36" y="47"/>
                    <a:pt x="33" y="47"/>
                  </a:cubicBezTo>
                  <a:close/>
                  <a:moveTo>
                    <a:pt x="33" y="24"/>
                  </a:moveTo>
                  <a:cubicBezTo>
                    <a:pt x="30" y="24"/>
                    <a:pt x="28" y="25"/>
                    <a:pt x="26" y="26"/>
                  </a:cubicBezTo>
                  <a:cubicBezTo>
                    <a:pt x="24" y="28"/>
                    <a:pt x="23" y="30"/>
                    <a:pt x="23" y="33"/>
                  </a:cubicBezTo>
                  <a:cubicBezTo>
                    <a:pt x="23" y="35"/>
                    <a:pt x="24" y="38"/>
                    <a:pt x="25" y="40"/>
                  </a:cubicBezTo>
                  <a:cubicBezTo>
                    <a:pt x="29" y="44"/>
                    <a:pt x="35" y="44"/>
                    <a:pt x="39" y="41"/>
                  </a:cubicBezTo>
                  <a:cubicBezTo>
                    <a:pt x="43" y="38"/>
                    <a:pt x="44" y="31"/>
                    <a:pt x="40" y="27"/>
                  </a:cubicBezTo>
                  <a:cubicBezTo>
                    <a:pt x="38" y="25"/>
                    <a:pt x="36" y="24"/>
                    <a:pt x="33" y="24"/>
                  </a:cubicBezTo>
                  <a:close/>
                </a:path>
              </a:pathLst>
            </a:custGeom>
            <a:solidFill>
              <a:srgbClr val="00A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418"/>
            <p:cNvSpPr>
              <a:spLocks/>
            </p:cNvSpPr>
            <p:nvPr/>
          </p:nvSpPr>
          <p:spPr bwMode="auto">
            <a:xfrm>
              <a:off x="3341907" y="2610306"/>
              <a:ext cx="190500" cy="288925"/>
            </a:xfrm>
            <a:custGeom>
              <a:avLst/>
              <a:gdLst>
                <a:gd name="T0" fmla="*/ 35 w 48"/>
                <a:gd name="T1" fmla="*/ 5 h 74"/>
                <a:gd name="T2" fmla="*/ 33 w 48"/>
                <a:gd name="T3" fmla="*/ 11 h 74"/>
                <a:gd name="T4" fmla="*/ 30 w 48"/>
                <a:gd name="T5" fmla="*/ 14 h 74"/>
                <a:gd name="T6" fmla="*/ 45 w 48"/>
                <a:gd name="T7" fmla="*/ 29 h 74"/>
                <a:gd name="T8" fmla="*/ 45 w 48"/>
                <a:gd name="T9" fmla="*/ 31 h 74"/>
                <a:gd name="T10" fmla="*/ 43 w 48"/>
                <a:gd name="T11" fmla="*/ 31 h 74"/>
                <a:gd name="T12" fmla="*/ 27 w 48"/>
                <a:gd name="T13" fmla="*/ 15 h 74"/>
                <a:gd name="T14" fmla="*/ 27 w 48"/>
                <a:gd name="T15" fmla="*/ 13 h 74"/>
                <a:gd name="T16" fmla="*/ 31 w 48"/>
                <a:gd name="T17" fmla="*/ 9 h 74"/>
                <a:gd name="T18" fmla="*/ 32 w 48"/>
                <a:gd name="T19" fmla="*/ 6 h 74"/>
                <a:gd name="T20" fmla="*/ 29 w 48"/>
                <a:gd name="T21" fmla="*/ 4 h 74"/>
                <a:gd name="T22" fmla="*/ 10 w 48"/>
                <a:gd name="T23" fmla="*/ 3 h 74"/>
                <a:gd name="T24" fmla="*/ 5 w 48"/>
                <a:gd name="T25" fmla="*/ 4 h 74"/>
                <a:gd name="T26" fmla="*/ 3 w 48"/>
                <a:gd name="T27" fmla="*/ 9 h 74"/>
                <a:gd name="T28" fmla="*/ 5 w 48"/>
                <a:gd name="T29" fmla="*/ 29 h 74"/>
                <a:gd name="T30" fmla="*/ 7 w 48"/>
                <a:gd name="T31" fmla="*/ 32 h 74"/>
                <a:gd name="T32" fmla="*/ 10 w 48"/>
                <a:gd name="T33" fmla="*/ 30 h 74"/>
                <a:gd name="T34" fmla="*/ 14 w 48"/>
                <a:gd name="T35" fmla="*/ 27 h 74"/>
                <a:gd name="T36" fmla="*/ 16 w 48"/>
                <a:gd name="T37" fmla="*/ 27 h 74"/>
                <a:gd name="T38" fmla="*/ 31 w 48"/>
                <a:gd name="T39" fmla="*/ 42 h 74"/>
                <a:gd name="T40" fmla="*/ 31 w 48"/>
                <a:gd name="T41" fmla="*/ 42 h 74"/>
                <a:gd name="T42" fmla="*/ 33 w 48"/>
                <a:gd name="T43" fmla="*/ 44 h 74"/>
                <a:gd name="T44" fmla="*/ 36 w 48"/>
                <a:gd name="T45" fmla="*/ 41 h 74"/>
                <a:gd name="T46" fmla="*/ 42 w 48"/>
                <a:gd name="T47" fmla="*/ 39 h 74"/>
                <a:gd name="T48" fmla="*/ 46 w 48"/>
                <a:gd name="T49" fmla="*/ 45 h 74"/>
                <a:gd name="T50" fmla="*/ 47 w 48"/>
                <a:gd name="T51" fmla="*/ 64 h 74"/>
                <a:gd name="T52" fmla="*/ 45 w 48"/>
                <a:gd name="T53" fmla="*/ 71 h 74"/>
                <a:gd name="T54" fmla="*/ 45 w 48"/>
                <a:gd name="T55" fmla="*/ 71 h 74"/>
                <a:gd name="T56" fmla="*/ 38 w 48"/>
                <a:gd name="T57" fmla="*/ 74 h 74"/>
                <a:gd name="T58" fmla="*/ 19 w 48"/>
                <a:gd name="T59" fmla="*/ 72 h 74"/>
                <a:gd name="T60" fmla="*/ 13 w 48"/>
                <a:gd name="T61" fmla="*/ 68 h 74"/>
                <a:gd name="T62" fmla="*/ 15 w 48"/>
                <a:gd name="T63" fmla="*/ 62 h 74"/>
                <a:gd name="T64" fmla="*/ 18 w 48"/>
                <a:gd name="T65" fmla="*/ 60 h 74"/>
                <a:gd name="T66" fmla="*/ 3 w 48"/>
                <a:gd name="T67" fmla="*/ 45 h 74"/>
                <a:gd name="T68" fmla="*/ 3 w 48"/>
                <a:gd name="T69" fmla="*/ 43 h 74"/>
                <a:gd name="T70" fmla="*/ 5 w 48"/>
                <a:gd name="T71" fmla="*/ 43 h 74"/>
                <a:gd name="T72" fmla="*/ 21 w 48"/>
                <a:gd name="T73" fmla="*/ 59 h 74"/>
                <a:gd name="T74" fmla="*/ 21 w 48"/>
                <a:gd name="T75" fmla="*/ 61 h 74"/>
                <a:gd name="T76" fmla="*/ 17 w 48"/>
                <a:gd name="T77" fmla="*/ 64 h 74"/>
                <a:gd name="T78" fmla="*/ 16 w 48"/>
                <a:gd name="T79" fmla="*/ 68 h 74"/>
                <a:gd name="T80" fmla="*/ 19 w 48"/>
                <a:gd name="T81" fmla="*/ 69 h 74"/>
                <a:gd name="T82" fmla="*/ 38 w 48"/>
                <a:gd name="T83" fmla="*/ 71 h 74"/>
                <a:gd name="T84" fmla="*/ 43 w 48"/>
                <a:gd name="T85" fmla="*/ 69 h 74"/>
                <a:gd name="T86" fmla="*/ 45 w 48"/>
                <a:gd name="T87" fmla="*/ 65 h 74"/>
                <a:gd name="T88" fmla="*/ 43 w 48"/>
                <a:gd name="T89" fmla="*/ 45 h 74"/>
                <a:gd name="T90" fmla="*/ 41 w 48"/>
                <a:gd name="T91" fmla="*/ 42 h 74"/>
                <a:gd name="T92" fmla="*/ 38 w 48"/>
                <a:gd name="T93" fmla="*/ 43 h 74"/>
                <a:gd name="T94" fmla="*/ 34 w 48"/>
                <a:gd name="T95" fmla="*/ 47 h 74"/>
                <a:gd name="T96" fmla="*/ 32 w 48"/>
                <a:gd name="T97" fmla="*/ 47 h 74"/>
                <a:gd name="T98" fmla="*/ 17 w 48"/>
                <a:gd name="T99" fmla="*/ 31 h 74"/>
                <a:gd name="T100" fmla="*/ 16 w 48"/>
                <a:gd name="T101" fmla="*/ 31 h 74"/>
                <a:gd name="T102" fmla="*/ 15 w 48"/>
                <a:gd name="T103" fmla="*/ 29 h 74"/>
                <a:gd name="T104" fmla="*/ 12 w 48"/>
                <a:gd name="T105" fmla="*/ 32 h 74"/>
                <a:gd name="T106" fmla="*/ 6 w 48"/>
                <a:gd name="T107" fmla="*/ 34 h 74"/>
                <a:gd name="T108" fmla="*/ 2 w 48"/>
                <a:gd name="T109" fmla="*/ 29 h 74"/>
                <a:gd name="T110" fmla="*/ 0 w 48"/>
                <a:gd name="T111" fmla="*/ 9 h 74"/>
                <a:gd name="T112" fmla="*/ 3 w 48"/>
                <a:gd name="T113" fmla="*/ 2 h 74"/>
                <a:gd name="T114" fmla="*/ 3 w 48"/>
                <a:gd name="T115" fmla="*/ 2 h 74"/>
                <a:gd name="T116" fmla="*/ 10 w 48"/>
                <a:gd name="T117" fmla="*/ 0 h 74"/>
                <a:gd name="T118" fmla="*/ 29 w 48"/>
                <a:gd name="T119" fmla="*/ 2 h 74"/>
                <a:gd name="T120" fmla="*/ 35 w 48"/>
                <a:gd name="T121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" h="74">
                  <a:moveTo>
                    <a:pt x="35" y="5"/>
                  </a:moveTo>
                  <a:cubicBezTo>
                    <a:pt x="35" y="6"/>
                    <a:pt x="36" y="8"/>
                    <a:pt x="33" y="1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30"/>
                    <a:pt x="45" y="31"/>
                  </a:cubicBezTo>
                  <a:cubicBezTo>
                    <a:pt x="44" y="31"/>
                    <a:pt x="44" y="31"/>
                    <a:pt x="43" y="3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3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2" y="8"/>
                    <a:pt x="33" y="7"/>
                    <a:pt x="32" y="6"/>
                  </a:cubicBezTo>
                  <a:cubicBezTo>
                    <a:pt x="32" y="5"/>
                    <a:pt x="31" y="5"/>
                    <a:pt x="29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5"/>
                    <a:pt x="3" y="7"/>
                    <a:pt x="3" y="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6" y="32"/>
                    <a:pt x="7" y="32"/>
                  </a:cubicBezTo>
                  <a:cubicBezTo>
                    <a:pt x="7" y="32"/>
                    <a:pt x="9" y="32"/>
                    <a:pt x="10" y="30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9" y="39"/>
                    <a:pt x="41" y="39"/>
                    <a:pt x="42" y="39"/>
                  </a:cubicBezTo>
                  <a:cubicBezTo>
                    <a:pt x="43" y="40"/>
                    <a:pt x="45" y="41"/>
                    <a:pt x="46" y="45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7"/>
                    <a:pt x="47" y="70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3" y="73"/>
                    <a:pt x="41" y="74"/>
                    <a:pt x="38" y="74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5" y="71"/>
                    <a:pt x="13" y="70"/>
                    <a:pt x="13" y="68"/>
                  </a:cubicBezTo>
                  <a:cubicBezTo>
                    <a:pt x="13" y="67"/>
                    <a:pt x="12" y="65"/>
                    <a:pt x="15" y="62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4" y="42"/>
                    <a:pt x="4" y="42"/>
                    <a:pt x="5" y="43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60"/>
                    <a:pt x="21" y="61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6"/>
                    <a:pt x="15" y="67"/>
                    <a:pt x="16" y="68"/>
                  </a:cubicBezTo>
                  <a:cubicBezTo>
                    <a:pt x="16" y="68"/>
                    <a:pt x="17" y="69"/>
                    <a:pt x="19" y="69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40" y="71"/>
                    <a:pt x="42" y="71"/>
                    <a:pt x="43" y="69"/>
                  </a:cubicBezTo>
                  <a:cubicBezTo>
                    <a:pt x="44" y="68"/>
                    <a:pt x="45" y="66"/>
                    <a:pt x="45" y="6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3"/>
                    <a:pt x="42" y="42"/>
                    <a:pt x="41" y="42"/>
                  </a:cubicBezTo>
                  <a:cubicBezTo>
                    <a:pt x="40" y="41"/>
                    <a:pt x="39" y="42"/>
                    <a:pt x="38" y="43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3" y="48"/>
                    <a:pt x="32" y="47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9" y="35"/>
                    <a:pt x="7" y="35"/>
                    <a:pt x="6" y="34"/>
                  </a:cubicBezTo>
                  <a:cubicBezTo>
                    <a:pt x="5" y="34"/>
                    <a:pt x="3" y="33"/>
                    <a:pt x="2" y="2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1" y="4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3" y="2"/>
                    <a:pt x="35" y="4"/>
                    <a:pt x="35" y="5"/>
                  </a:cubicBezTo>
                  <a:close/>
                </a:path>
              </a:pathLst>
            </a:custGeom>
            <a:solidFill>
              <a:srgbClr val="EA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" name="组 4"/>
            <p:cNvGrpSpPr/>
            <p:nvPr/>
          </p:nvGrpSpPr>
          <p:grpSpPr>
            <a:xfrm>
              <a:off x="3944978" y="4046762"/>
              <a:ext cx="271463" cy="279401"/>
              <a:chOff x="2336800" y="2732088"/>
              <a:chExt cx="271463" cy="279401"/>
            </a:xfrm>
            <a:solidFill>
              <a:srgbClr val="FDFFFE"/>
            </a:solidFill>
          </p:grpSpPr>
          <p:sp>
            <p:nvSpPr>
              <p:cNvPr id="136" name="Freeform 145"/>
              <p:cNvSpPr>
                <a:spLocks/>
              </p:cNvSpPr>
              <p:nvPr/>
            </p:nvSpPr>
            <p:spPr bwMode="auto">
              <a:xfrm>
                <a:off x="2338388" y="2936876"/>
                <a:ext cx="269875" cy="74613"/>
              </a:xfrm>
              <a:custGeom>
                <a:avLst/>
                <a:gdLst>
                  <a:gd name="T0" fmla="*/ 278 w 278"/>
                  <a:gd name="T1" fmla="*/ 1 h 77"/>
                  <a:gd name="T2" fmla="*/ 253 w 278"/>
                  <a:gd name="T3" fmla="*/ 23 h 77"/>
                  <a:gd name="T4" fmla="*/ 253 w 278"/>
                  <a:gd name="T5" fmla="*/ 23 h 77"/>
                  <a:gd name="T6" fmla="*/ 253 w 278"/>
                  <a:gd name="T7" fmla="*/ 23 h 77"/>
                  <a:gd name="T8" fmla="*/ 140 w 278"/>
                  <a:gd name="T9" fmla="*/ 52 h 77"/>
                  <a:gd name="T10" fmla="*/ 38 w 278"/>
                  <a:gd name="T11" fmla="*/ 30 h 77"/>
                  <a:gd name="T12" fmla="*/ 0 w 278"/>
                  <a:gd name="T13" fmla="*/ 0 h 77"/>
                  <a:gd name="T14" fmla="*/ 47 w 278"/>
                  <a:gd name="T15" fmla="*/ 56 h 77"/>
                  <a:gd name="T16" fmla="*/ 140 w 278"/>
                  <a:gd name="T17" fmla="*/ 77 h 77"/>
                  <a:gd name="T18" fmla="*/ 243 w 278"/>
                  <a:gd name="T19" fmla="*/ 50 h 77"/>
                  <a:gd name="T20" fmla="*/ 243 w 278"/>
                  <a:gd name="T21" fmla="*/ 50 h 77"/>
                  <a:gd name="T22" fmla="*/ 278 w 278"/>
                  <a:gd name="T23" fmla="*/ 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7">
                    <a:moveTo>
                      <a:pt x="278" y="1"/>
                    </a:moveTo>
                    <a:cubicBezTo>
                      <a:pt x="271" y="9"/>
                      <a:pt x="263" y="16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23" y="42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30"/>
                    </a:cubicBezTo>
                    <a:cubicBezTo>
                      <a:pt x="22" y="22"/>
                      <a:pt x="9" y="11"/>
                      <a:pt x="0" y="0"/>
                    </a:cubicBezTo>
                    <a:cubicBezTo>
                      <a:pt x="2" y="21"/>
                      <a:pt x="18" y="41"/>
                      <a:pt x="47" y="56"/>
                    </a:cubicBezTo>
                    <a:cubicBezTo>
                      <a:pt x="73" y="70"/>
                      <a:pt x="107" y="77"/>
                      <a:pt x="140" y="77"/>
                    </a:cubicBezTo>
                    <a:cubicBezTo>
                      <a:pt x="178" y="77"/>
                      <a:pt x="216" y="67"/>
                      <a:pt x="243" y="50"/>
                    </a:cubicBezTo>
                    <a:cubicBezTo>
                      <a:pt x="243" y="50"/>
                      <a:pt x="243" y="50"/>
                      <a:pt x="243" y="50"/>
                    </a:cubicBezTo>
                    <a:cubicBezTo>
                      <a:pt x="265" y="36"/>
                      <a:pt x="276" y="19"/>
                      <a:pt x="27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46"/>
              <p:cNvSpPr>
                <a:spLocks/>
              </p:cNvSpPr>
              <p:nvPr/>
            </p:nvSpPr>
            <p:spPr bwMode="auto">
              <a:xfrm>
                <a:off x="2338388" y="2897188"/>
                <a:ext cx="269875" cy="73025"/>
              </a:xfrm>
              <a:custGeom>
                <a:avLst/>
                <a:gdLst>
                  <a:gd name="T0" fmla="*/ 253 w 278"/>
                  <a:gd name="T1" fmla="*/ 22 h 76"/>
                  <a:gd name="T2" fmla="*/ 253 w 278"/>
                  <a:gd name="T3" fmla="*/ 23 h 76"/>
                  <a:gd name="T4" fmla="*/ 253 w 278"/>
                  <a:gd name="T5" fmla="*/ 23 h 76"/>
                  <a:gd name="T6" fmla="*/ 140 w 278"/>
                  <a:gd name="T7" fmla="*/ 52 h 76"/>
                  <a:gd name="T8" fmla="*/ 38 w 278"/>
                  <a:gd name="T9" fmla="*/ 30 h 76"/>
                  <a:gd name="T10" fmla="*/ 0 w 278"/>
                  <a:gd name="T11" fmla="*/ 0 h 76"/>
                  <a:gd name="T12" fmla="*/ 47 w 278"/>
                  <a:gd name="T13" fmla="*/ 56 h 76"/>
                  <a:gd name="T14" fmla="*/ 140 w 278"/>
                  <a:gd name="T15" fmla="*/ 76 h 76"/>
                  <a:gd name="T16" fmla="*/ 243 w 278"/>
                  <a:gd name="T17" fmla="*/ 49 h 76"/>
                  <a:gd name="T18" fmla="*/ 243 w 278"/>
                  <a:gd name="T19" fmla="*/ 49 h 76"/>
                  <a:gd name="T20" fmla="*/ 278 w 278"/>
                  <a:gd name="T21" fmla="*/ 1 h 76"/>
                  <a:gd name="T22" fmla="*/ 253 w 278"/>
                  <a:gd name="T23" fmla="*/ 2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6">
                    <a:moveTo>
                      <a:pt x="253" y="22"/>
                    </a:move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23" y="42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30"/>
                    </a:cubicBezTo>
                    <a:cubicBezTo>
                      <a:pt x="22" y="21"/>
                      <a:pt x="9" y="11"/>
                      <a:pt x="0" y="0"/>
                    </a:cubicBezTo>
                    <a:cubicBezTo>
                      <a:pt x="2" y="20"/>
                      <a:pt x="18" y="41"/>
                      <a:pt x="47" y="56"/>
                    </a:cubicBezTo>
                    <a:cubicBezTo>
                      <a:pt x="73" y="70"/>
                      <a:pt x="107" y="76"/>
                      <a:pt x="140" y="76"/>
                    </a:cubicBezTo>
                    <a:cubicBezTo>
                      <a:pt x="178" y="76"/>
                      <a:pt x="216" y="67"/>
                      <a:pt x="243" y="49"/>
                    </a:cubicBezTo>
                    <a:cubicBezTo>
                      <a:pt x="243" y="49"/>
                      <a:pt x="243" y="49"/>
                      <a:pt x="243" y="49"/>
                    </a:cubicBezTo>
                    <a:cubicBezTo>
                      <a:pt x="265" y="35"/>
                      <a:pt x="276" y="18"/>
                      <a:pt x="278" y="1"/>
                    </a:cubicBezTo>
                    <a:cubicBezTo>
                      <a:pt x="271" y="9"/>
                      <a:pt x="263" y="16"/>
                      <a:pt x="25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47"/>
              <p:cNvSpPr>
                <a:spLocks/>
              </p:cNvSpPr>
              <p:nvPr/>
            </p:nvSpPr>
            <p:spPr bwMode="auto">
              <a:xfrm>
                <a:off x="2338388" y="2855913"/>
                <a:ext cx="269875" cy="73025"/>
              </a:xfrm>
              <a:custGeom>
                <a:avLst/>
                <a:gdLst>
                  <a:gd name="T0" fmla="*/ 253 w 278"/>
                  <a:gd name="T1" fmla="*/ 22 h 76"/>
                  <a:gd name="T2" fmla="*/ 253 w 278"/>
                  <a:gd name="T3" fmla="*/ 22 h 76"/>
                  <a:gd name="T4" fmla="*/ 253 w 278"/>
                  <a:gd name="T5" fmla="*/ 22 h 76"/>
                  <a:gd name="T6" fmla="*/ 140 w 278"/>
                  <a:gd name="T7" fmla="*/ 52 h 76"/>
                  <a:gd name="T8" fmla="*/ 38 w 278"/>
                  <a:gd name="T9" fmla="*/ 29 h 76"/>
                  <a:gd name="T10" fmla="*/ 0 w 278"/>
                  <a:gd name="T11" fmla="*/ 0 h 76"/>
                  <a:gd name="T12" fmla="*/ 47 w 278"/>
                  <a:gd name="T13" fmla="*/ 55 h 76"/>
                  <a:gd name="T14" fmla="*/ 140 w 278"/>
                  <a:gd name="T15" fmla="*/ 76 h 76"/>
                  <a:gd name="T16" fmla="*/ 243 w 278"/>
                  <a:gd name="T17" fmla="*/ 49 h 76"/>
                  <a:gd name="T18" fmla="*/ 243 w 278"/>
                  <a:gd name="T19" fmla="*/ 49 h 76"/>
                  <a:gd name="T20" fmla="*/ 278 w 278"/>
                  <a:gd name="T21" fmla="*/ 1 h 76"/>
                  <a:gd name="T22" fmla="*/ 253 w 278"/>
                  <a:gd name="T23" fmla="*/ 2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6">
                    <a:moveTo>
                      <a:pt x="253" y="22"/>
                    </a:moveTo>
                    <a:cubicBezTo>
                      <a:pt x="253" y="22"/>
                      <a:pt x="253" y="22"/>
                      <a:pt x="253" y="22"/>
                    </a:cubicBezTo>
                    <a:cubicBezTo>
                      <a:pt x="253" y="22"/>
                      <a:pt x="253" y="22"/>
                      <a:pt x="253" y="22"/>
                    </a:cubicBezTo>
                    <a:cubicBezTo>
                      <a:pt x="223" y="41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29"/>
                    </a:cubicBezTo>
                    <a:cubicBezTo>
                      <a:pt x="22" y="21"/>
                      <a:pt x="9" y="11"/>
                      <a:pt x="0" y="0"/>
                    </a:cubicBezTo>
                    <a:cubicBezTo>
                      <a:pt x="2" y="20"/>
                      <a:pt x="18" y="41"/>
                      <a:pt x="47" y="55"/>
                    </a:cubicBezTo>
                    <a:cubicBezTo>
                      <a:pt x="73" y="69"/>
                      <a:pt x="107" y="76"/>
                      <a:pt x="140" y="76"/>
                    </a:cubicBezTo>
                    <a:cubicBezTo>
                      <a:pt x="178" y="76"/>
                      <a:pt x="216" y="67"/>
                      <a:pt x="243" y="49"/>
                    </a:cubicBezTo>
                    <a:cubicBezTo>
                      <a:pt x="243" y="49"/>
                      <a:pt x="243" y="49"/>
                      <a:pt x="243" y="49"/>
                    </a:cubicBezTo>
                    <a:cubicBezTo>
                      <a:pt x="265" y="35"/>
                      <a:pt x="276" y="18"/>
                      <a:pt x="278" y="1"/>
                    </a:cubicBezTo>
                    <a:cubicBezTo>
                      <a:pt x="271" y="9"/>
                      <a:pt x="263" y="16"/>
                      <a:pt x="25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48"/>
              <p:cNvSpPr>
                <a:spLocks noEditPoints="1"/>
              </p:cNvSpPr>
              <p:nvPr/>
            </p:nvSpPr>
            <p:spPr bwMode="auto">
              <a:xfrm>
                <a:off x="2336800" y="2732088"/>
                <a:ext cx="271463" cy="165100"/>
              </a:xfrm>
              <a:custGeom>
                <a:avLst/>
                <a:gdLst>
                  <a:gd name="T0" fmla="*/ 2 w 280"/>
                  <a:gd name="T1" fmla="*/ 78 h 171"/>
                  <a:gd name="T2" fmla="*/ 49 w 280"/>
                  <a:gd name="T3" fmla="*/ 141 h 171"/>
                  <a:gd name="T4" fmla="*/ 245 w 280"/>
                  <a:gd name="T5" fmla="*/ 135 h 171"/>
                  <a:gd name="T6" fmla="*/ 245 w 280"/>
                  <a:gd name="T7" fmla="*/ 135 h 171"/>
                  <a:gd name="T8" fmla="*/ 280 w 280"/>
                  <a:gd name="T9" fmla="*/ 84 h 171"/>
                  <a:gd name="T10" fmla="*/ 280 w 280"/>
                  <a:gd name="T11" fmla="*/ 81 h 171"/>
                  <a:gd name="T12" fmla="*/ 280 w 280"/>
                  <a:gd name="T13" fmla="*/ 77 h 171"/>
                  <a:gd name="T14" fmla="*/ 233 w 280"/>
                  <a:gd name="T15" fmla="*/ 21 h 171"/>
                  <a:gd name="T16" fmla="*/ 140 w 280"/>
                  <a:gd name="T17" fmla="*/ 0 h 171"/>
                  <a:gd name="T18" fmla="*/ 133 w 280"/>
                  <a:gd name="T19" fmla="*/ 1 h 171"/>
                  <a:gd name="T20" fmla="*/ 132 w 280"/>
                  <a:gd name="T21" fmla="*/ 1 h 171"/>
                  <a:gd name="T22" fmla="*/ 119 w 280"/>
                  <a:gd name="T23" fmla="*/ 1 h 171"/>
                  <a:gd name="T24" fmla="*/ 119 w 280"/>
                  <a:gd name="T25" fmla="*/ 1 h 171"/>
                  <a:gd name="T26" fmla="*/ 106 w 280"/>
                  <a:gd name="T27" fmla="*/ 3 h 171"/>
                  <a:gd name="T28" fmla="*/ 106 w 280"/>
                  <a:gd name="T29" fmla="*/ 3 h 171"/>
                  <a:gd name="T30" fmla="*/ 93 w 280"/>
                  <a:gd name="T31" fmla="*/ 5 h 171"/>
                  <a:gd name="T32" fmla="*/ 93 w 280"/>
                  <a:gd name="T33" fmla="*/ 5 h 171"/>
                  <a:gd name="T34" fmla="*/ 37 w 280"/>
                  <a:gd name="T35" fmla="*/ 27 h 171"/>
                  <a:gd name="T36" fmla="*/ 37 w 280"/>
                  <a:gd name="T37" fmla="*/ 27 h 171"/>
                  <a:gd name="T38" fmla="*/ 2 w 280"/>
                  <a:gd name="T39" fmla="*/ 78 h 171"/>
                  <a:gd name="T40" fmla="*/ 230 w 280"/>
                  <a:gd name="T41" fmla="*/ 127 h 171"/>
                  <a:gd name="T42" fmla="*/ 230 w 280"/>
                  <a:gd name="T43" fmla="*/ 127 h 171"/>
                  <a:gd name="T44" fmla="*/ 62 w 280"/>
                  <a:gd name="T45" fmla="*/ 133 h 171"/>
                  <a:gd name="T46" fmla="*/ 52 w 280"/>
                  <a:gd name="T47" fmla="*/ 35 h 171"/>
                  <a:gd name="T48" fmla="*/ 220 w 280"/>
                  <a:gd name="T49" fmla="*/ 30 h 171"/>
                  <a:gd name="T50" fmla="*/ 230 w 280"/>
                  <a:gd name="T51" fmla="*/ 12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171">
                    <a:moveTo>
                      <a:pt x="2" y="78"/>
                    </a:moveTo>
                    <a:cubicBezTo>
                      <a:pt x="0" y="101"/>
                      <a:pt x="16" y="125"/>
                      <a:pt x="49" y="141"/>
                    </a:cubicBezTo>
                    <a:cubicBezTo>
                      <a:pt x="106" y="171"/>
                      <a:pt x="194" y="168"/>
                      <a:pt x="245" y="135"/>
                    </a:cubicBezTo>
                    <a:cubicBezTo>
                      <a:pt x="245" y="135"/>
                      <a:pt x="245" y="135"/>
                      <a:pt x="245" y="135"/>
                    </a:cubicBezTo>
                    <a:cubicBezTo>
                      <a:pt x="268" y="120"/>
                      <a:pt x="279" y="102"/>
                      <a:pt x="280" y="84"/>
                    </a:cubicBezTo>
                    <a:cubicBezTo>
                      <a:pt x="280" y="83"/>
                      <a:pt x="280" y="82"/>
                      <a:pt x="280" y="81"/>
                    </a:cubicBezTo>
                    <a:cubicBezTo>
                      <a:pt x="280" y="80"/>
                      <a:pt x="280" y="78"/>
                      <a:pt x="280" y="77"/>
                    </a:cubicBezTo>
                    <a:cubicBezTo>
                      <a:pt x="278" y="56"/>
                      <a:pt x="262" y="36"/>
                      <a:pt x="233" y="21"/>
                    </a:cubicBezTo>
                    <a:cubicBezTo>
                      <a:pt x="206" y="7"/>
                      <a:pt x="173" y="0"/>
                      <a:pt x="140" y="0"/>
                    </a:cubicBezTo>
                    <a:cubicBezTo>
                      <a:pt x="138" y="0"/>
                      <a:pt x="135" y="0"/>
                      <a:pt x="133" y="1"/>
                    </a:cubicBezTo>
                    <a:cubicBezTo>
                      <a:pt x="132" y="1"/>
                      <a:pt x="132" y="1"/>
                      <a:pt x="132" y="1"/>
                    </a:cubicBezTo>
                    <a:cubicBezTo>
                      <a:pt x="128" y="1"/>
                      <a:pt x="124" y="1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5" y="2"/>
                      <a:pt x="110" y="2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4"/>
                      <a:pt x="97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72" y="10"/>
                      <a:pt x="52" y="1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14" y="42"/>
                      <a:pt x="3" y="60"/>
                      <a:pt x="2" y="78"/>
                    </a:cubicBezTo>
                    <a:close/>
                    <a:moveTo>
                      <a:pt x="230" y="127"/>
                    </a:moveTo>
                    <a:cubicBezTo>
                      <a:pt x="230" y="127"/>
                      <a:pt x="230" y="127"/>
                      <a:pt x="230" y="127"/>
                    </a:cubicBezTo>
                    <a:cubicBezTo>
                      <a:pt x="187" y="156"/>
                      <a:pt x="111" y="158"/>
                      <a:pt x="62" y="133"/>
                    </a:cubicBezTo>
                    <a:cubicBezTo>
                      <a:pt x="13" y="107"/>
                      <a:pt x="8" y="63"/>
                      <a:pt x="52" y="35"/>
                    </a:cubicBezTo>
                    <a:cubicBezTo>
                      <a:pt x="95" y="6"/>
                      <a:pt x="171" y="4"/>
                      <a:pt x="220" y="30"/>
                    </a:cubicBezTo>
                    <a:cubicBezTo>
                      <a:pt x="269" y="55"/>
                      <a:pt x="274" y="99"/>
                      <a:pt x="230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49"/>
              <p:cNvSpPr>
                <a:spLocks noEditPoints="1"/>
              </p:cNvSpPr>
              <p:nvPr/>
            </p:nvSpPr>
            <p:spPr bwMode="auto">
              <a:xfrm>
                <a:off x="2352675" y="2740026"/>
                <a:ext cx="241300" cy="139700"/>
              </a:xfrm>
              <a:custGeom>
                <a:avLst/>
                <a:gdLst>
                  <a:gd name="T0" fmla="*/ 40 w 248"/>
                  <a:gd name="T1" fmla="*/ 29 h 144"/>
                  <a:gd name="T2" fmla="*/ 50 w 248"/>
                  <a:gd name="T3" fmla="*/ 120 h 144"/>
                  <a:gd name="T4" fmla="*/ 208 w 248"/>
                  <a:gd name="T5" fmla="*/ 115 h 144"/>
                  <a:gd name="T6" fmla="*/ 198 w 248"/>
                  <a:gd name="T7" fmla="*/ 24 h 144"/>
                  <a:gd name="T8" fmla="*/ 40 w 248"/>
                  <a:gd name="T9" fmla="*/ 29 h 144"/>
                  <a:gd name="T10" fmla="*/ 81 w 248"/>
                  <a:gd name="T11" fmla="*/ 107 h 144"/>
                  <a:gd name="T12" fmla="*/ 74 w 248"/>
                  <a:gd name="T13" fmla="*/ 111 h 144"/>
                  <a:gd name="T14" fmla="*/ 68 w 248"/>
                  <a:gd name="T15" fmla="*/ 111 h 144"/>
                  <a:gd name="T16" fmla="*/ 67 w 248"/>
                  <a:gd name="T17" fmla="*/ 110 h 144"/>
                  <a:gd name="T18" fmla="*/ 65 w 248"/>
                  <a:gd name="T19" fmla="*/ 109 h 144"/>
                  <a:gd name="T20" fmla="*/ 64 w 248"/>
                  <a:gd name="T21" fmla="*/ 106 h 144"/>
                  <a:gd name="T22" fmla="*/ 71 w 248"/>
                  <a:gd name="T23" fmla="*/ 101 h 144"/>
                  <a:gd name="T24" fmla="*/ 51 w 248"/>
                  <a:gd name="T25" fmla="*/ 82 h 144"/>
                  <a:gd name="T26" fmla="*/ 52 w 248"/>
                  <a:gd name="T27" fmla="*/ 81 h 144"/>
                  <a:gd name="T28" fmla="*/ 69 w 248"/>
                  <a:gd name="T29" fmla="*/ 76 h 144"/>
                  <a:gd name="T30" fmla="*/ 71 w 248"/>
                  <a:gd name="T31" fmla="*/ 76 h 144"/>
                  <a:gd name="T32" fmla="*/ 86 w 248"/>
                  <a:gd name="T33" fmla="*/ 91 h 144"/>
                  <a:gd name="T34" fmla="*/ 114 w 248"/>
                  <a:gd name="T35" fmla="*/ 73 h 144"/>
                  <a:gd name="T36" fmla="*/ 113 w 248"/>
                  <a:gd name="T37" fmla="*/ 41 h 144"/>
                  <a:gd name="T38" fmla="*/ 168 w 248"/>
                  <a:gd name="T39" fmla="*/ 38 h 144"/>
                  <a:gd name="T40" fmla="*/ 175 w 248"/>
                  <a:gd name="T41" fmla="*/ 33 h 144"/>
                  <a:gd name="T42" fmla="*/ 182 w 248"/>
                  <a:gd name="T43" fmla="*/ 33 h 144"/>
                  <a:gd name="T44" fmla="*/ 185 w 248"/>
                  <a:gd name="T45" fmla="*/ 35 h 144"/>
                  <a:gd name="T46" fmla="*/ 185 w 248"/>
                  <a:gd name="T47" fmla="*/ 38 h 144"/>
                  <a:gd name="T48" fmla="*/ 178 w 248"/>
                  <a:gd name="T49" fmla="*/ 43 h 144"/>
                  <a:gd name="T50" fmla="*/ 195 w 248"/>
                  <a:gd name="T51" fmla="*/ 61 h 144"/>
                  <a:gd name="T52" fmla="*/ 193 w 248"/>
                  <a:gd name="T53" fmla="*/ 62 h 144"/>
                  <a:gd name="T54" fmla="*/ 179 w 248"/>
                  <a:gd name="T55" fmla="*/ 66 h 144"/>
                  <a:gd name="T56" fmla="*/ 176 w 248"/>
                  <a:gd name="T57" fmla="*/ 66 h 144"/>
                  <a:gd name="T58" fmla="*/ 163 w 248"/>
                  <a:gd name="T59" fmla="*/ 53 h 144"/>
                  <a:gd name="T60" fmla="*/ 137 w 248"/>
                  <a:gd name="T61" fmla="*/ 70 h 144"/>
                  <a:gd name="T62" fmla="*/ 137 w 248"/>
                  <a:gd name="T63" fmla="*/ 103 h 144"/>
                  <a:gd name="T64" fmla="*/ 81 w 248"/>
                  <a:gd name="T65" fmla="*/ 10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144">
                    <a:moveTo>
                      <a:pt x="40" y="29"/>
                    </a:moveTo>
                    <a:cubicBezTo>
                      <a:pt x="0" y="56"/>
                      <a:pt x="4" y="96"/>
                      <a:pt x="50" y="120"/>
                    </a:cubicBezTo>
                    <a:cubicBezTo>
                      <a:pt x="96" y="144"/>
                      <a:pt x="167" y="142"/>
                      <a:pt x="208" y="115"/>
                    </a:cubicBezTo>
                    <a:cubicBezTo>
                      <a:pt x="248" y="89"/>
                      <a:pt x="244" y="48"/>
                      <a:pt x="198" y="24"/>
                    </a:cubicBezTo>
                    <a:cubicBezTo>
                      <a:pt x="152" y="0"/>
                      <a:pt x="81" y="2"/>
                      <a:pt x="40" y="29"/>
                    </a:cubicBezTo>
                    <a:close/>
                    <a:moveTo>
                      <a:pt x="81" y="107"/>
                    </a:moveTo>
                    <a:cubicBezTo>
                      <a:pt x="74" y="111"/>
                      <a:pt x="74" y="111"/>
                      <a:pt x="74" y="111"/>
                    </a:cubicBezTo>
                    <a:cubicBezTo>
                      <a:pt x="72" y="112"/>
                      <a:pt x="71" y="112"/>
                      <a:pt x="68" y="111"/>
                    </a:cubicBezTo>
                    <a:cubicBezTo>
                      <a:pt x="67" y="110"/>
                      <a:pt x="67" y="110"/>
                      <a:pt x="67" y="110"/>
                    </a:cubicBezTo>
                    <a:cubicBezTo>
                      <a:pt x="65" y="109"/>
                      <a:pt x="65" y="109"/>
                      <a:pt x="65" y="109"/>
                    </a:cubicBezTo>
                    <a:cubicBezTo>
                      <a:pt x="62" y="108"/>
                      <a:pt x="62" y="107"/>
                      <a:pt x="64" y="106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65" y="99"/>
                      <a:pt x="46" y="85"/>
                      <a:pt x="51" y="82"/>
                    </a:cubicBezTo>
                    <a:cubicBezTo>
                      <a:pt x="51" y="82"/>
                      <a:pt x="51" y="82"/>
                      <a:pt x="52" y="81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69" y="76"/>
                      <a:pt x="71" y="76"/>
                      <a:pt x="71" y="76"/>
                    </a:cubicBezTo>
                    <a:cubicBezTo>
                      <a:pt x="72" y="77"/>
                      <a:pt x="77" y="86"/>
                      <a:pt x="86" y="91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08" y="66"/>
                      <a:pt x="95" y="53"/>
                      <a:pt x="113" y="41"/>
                    </a:cubicBezTo>
                    <a:cubicBezTo>
                      <a:pt x="134" y="27"/>
                      <a:pt x="161" y="34"/>
                      <a:pt x="168" y="38"/>
                    </a:cubicBezTo>
                    <a:cubicBezTo>
                      <a:pt x="175" y="33"/>
                      <a:pt x="175" y="33"/>
                      <a:pt x="175" y="33"/>
                    </a:cubicBezTo>
                    <a:cubicBezTo>
                      <a:pt x="178" y="32"/>
                      <a:pt x="179" y="32"/>
                      <a:pt x="182" y="33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8" y="36"/>
                      <a:pt x="188" y="37"/>
                      <a:pt x="185" y="38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83" y="45"/>
                      <a:pt x="200" y="58"/>
                      <a:pt x="195" y="61"/>
                    </a:cubicBezTo>
                    <a:cubicBezTo>
                      <a:pt x="195" y="62"/>
                      <a:pt x="194" y="62"/>
                      <a:pt x="193" y="62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8" y="66"/>
                      <a:pt x="177" y="66"/>
                      <a:pt x="176" y="66"/>
                    </a:cubicBezTo>
                    <a:cubicBezTo>
                      <a:pt x="175" y="65"/>
                      <a:pt x="170" y="56"/>
                      <a:pt x="163" y="53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43" y="78"/>
                      <a:pt x="155" y="91"/>
                      <a:pt x="137" y="103"/>
                    </a:cubicBezTo>
                    <a:cubicBezTo>
                      <a:pt x="117" y="116"/>
                      <a:pt x="93" y="111"/>
                      <a:pt x="81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50"/>
              <p:cNvSpPr>
                <a:spLocks/>
              </p:cNvSpPr>
              <p:nvPr/>
            </p:nvSpPr>
            <p:spPr bwMode="auto">
              <a:xfrm>
                <a:off x="2444750" y="2817813"/>
                <a:ext cx="30163" cy="19050"/>
              </a:xfrm>
              <a:custGeom>
                <a:avLst/>
                <a:gdLst>
                  <a:gd name="T0" fmla="*/ 22 w 31"/>
                  <a:gd name="T1" fmla="*/ 14 h 19"/>
                  <a:gd name="T2" fmla="*/ 24 w 31"/>
                  <a:gd name="T3" fmla="*/ 0 h 19"/>
                  <a:gd name="T4" fmla="*/ 0 w 31"/>
                  <a:gd name="T5" fmla="*/ 16 h 19"/>
                  <a:gd name="T6" fmla="*/ 22 w 31"/>
                  <a:gd name="T7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9">
                    <a:moveTo>
                      <a:pt x="22" y="14"/>
                    </a:moveTo>
                    <a:cubicBezTo>
                      <a:pt x="31" y="9"/>
                      <a:pt x="26" y="3"/>
                      <a:pt x="24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6" y="18"/>
                      <a:pt x="15" y="19"/>
                      <a:pt x="2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51"/>
              <p:cNvSpPr>
                <a:spLocks/>
              </p:cNvSpPr>
              <p:nvPr/>
            </p:nvSpPr>
            <p:spPr bwMode="auto">
              <a:xfrm>
                <a:off x="2474913" y="2782888"/>
                <a:ext cx="28575" cy="19050"/>
              </a:xfrm>
              <a:custGeom>
                <a:avLst/>
                <a:gdLst>
                  <a:gd name="T0" fmla="*/ 7 w 30"/>
                  <a:gd name="T1" fmla="*/ 19 h 19"/>
                  <a:gd name="T2" fmla="*/ 30 w 30"/>
                  <a:gd name="T3" fmla="*/ 4 h 19"/>
                  <a:gd name="T4" fmla="*/ 8 w 30"/>
                  <a:gd name="T5" fmla="*/ 6 h 19"/>
                  <a:gd name="T6" fmla="*/ 7 w 3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9">
                    <a:moveTo>
                      <a:pt x="7" y="19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3"/>
                      <a:pt x="16" y="0"/>
                      <a:pt x="8" y="6"/>
                    </a:cubicBezTo>
                    <a:cubicBezTo>
                      <a:pt x="0" y="11"/>
                      <a:pt x="4" y="16"/>
                      <a:pt x="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631460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7" y="0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64" name="二、产品简介"/>
          <p:cNvSpPr>
            <a:spLocks noGrp="1"/>
          </p:cNvSpPr>
          <p:nvPr>
            <p:ph type="title"/>
          </p:nvPr>
        </p:nvSpPr>
        <p:spPr>
          <a:xfrm>
            <a:off x="613910" y="757065"/>
            <a:ext cx="4141928" cy="76141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二</a:t>
            </a: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、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3" name="MAXHUB 高效的会议平台"/>
          <p:cNvSpPr>
            <a:spLocks noGrp="1"/>
          </p:cNvSpPr>
          <p:nvPr>
            <p:ph type="body" sz="quarter" idx="1"/>
          </p:nvPr>
        </p:nvSpPr>
        <p:spPr>
          <a:xfrm>
            <a:off x="610124" y="1276167"/>
            <a:ext cx="4149499" cy="1525816"/>
          </a:xfrm>
          <a:prstGeom prst="rect">
            <a:avLst/>
          </a:prstGeom>
        </p:spPr>
        <p:txBody>
          <a:bodyPr/>
          <a:lstStyle/>
          <a:p>
            <a:pPr>
              <a:defRPr sz="1600" b="1"/>
            </a:pP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MAXHUB 高效的会议平台</a:t>
            </a:r>
          </a:p>
        </p:txBody>
      </p:sp>
    </p:spTree>
    <p:extLst>
      <p:ext uri="{BB962C8B-B14F-4D97-AF65-F5344CB8AC3E}">
        <p14:creationId xmlns:p14="http://schemas.microsoft.com/office/powerpoint/2010/main" val="31734245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8" name="Freeform 31"/>
          <p:cNvSpPr>
            <a:spLocks/>
          </p:cNvSpPr>
          <p:nvPr/>
        </p:nvSpPr>
        <p:spPr bwMode="auto">
          <a:xfrm>
            <a:off x="5403540" y="1418746"/>
            <a:ext cx="3890856" cy="4722192"/>
          </a:xfrm>
          <a:custGeom>
            <a:avLst/>
            <a:gdLst>
              <a:gd name="T0" fmla="*/ 22 w 338"/>
              <a:gd name="T1" fmla="*/ 184 h 411"/>
              <a:gd name="T2" fmla="*/ 20 w 338"/>
              <a:gd name="T3" fmla="*/ 77 h 411"/>
              <a:gd name="T4" fmla="*/ 150 w 338"/>
              <a:gd name="T5" fmla="*/ 0 h 411"/>
              <a:gd name="T6" fmla="*/ 288 w 338"/>
              <a:gd name="T7" fmla="*/ 84 h 411"/>
              <a:gd name="T8" fmla="*/ 303 w 338"/>
              <a:gd name="T9" fmla="*/ 143 h 411"/>
              <a:gd name="T10" fmla="*/ 302 w 338"/>
              <a:gd name="T11" fmla="*/ 169 h 411"/>
              <a:gd name="T12" fmla="*/ 334 w 338"/>
              <a:gd name="T13" fmla="*/ 211 h 411"/>
              <a:gd name="T14" fmla="*/ 330 w 338"/>
              <a:gd name="T15" fmla="*/ 223 h 411"/>
              <a:gd name="T16" fmla="*/ 312 w 338"/>
              <a:gd name="T17" fmla="*/ 230 h 411"/>
              <a:gd name="T18" fmla="*/ 312 w 338"/>
              <a:gd name="T19" fmla="*/ 242 h 411"/>
              <a:gd name="T20" fmla="*/ 311 w 338"/>
              <a:gd name="T21" fmla="*/ 257 h 411"/>
              <a:gd name="T22" fmla="*/ 305 w 338"/>
              <a:gd name="T23" fmla="*/ 261 h 411"/>
              <a:gd name="T24" fmla="*/ 306 w 338"/>
              <a:gd name="T25" fmla="*/ 274 h 411"/>
              <a:gd name="T26" fmla="*/ 300 w 338"/>
              <a:gd name="T27" fmla="*/ 290 h 411"/>
              <a:gd name="T28" fmla="*/ 302 w 338"/>
              <a:gd name="T29" fmla="*/ 307 h 411"/>
              <a:gd name="T30" fmla="*/ 278 w 338"/>
              <a:gd name="T31" fmla="*/ 320 h 411"/>
              <a:gd name="T32" fmla="*/ 236 w 338"/>
              <a:gd name="T33" fmla="*/ 320 h 411"/>
              <a:gd name="T34" fmla="*/ 228 w 338"/>
              <a:gd name="T35" fmla="*/ 322 h 411"/>
              <a:gd name="T36" fmla="*/ 214 w 338"/>
              <a:gd name="T37" fmla="*/ 345 h 411"/>
              <a:gd name="T38" fmla="*/ 210 w 338"/>
              <a:gd name="T39" fmla="*/ 371 h 411"/>
              <a:gd name="T40" fmla="*/ 251 w 338"/>
              <a:gd name="T41" fmla="*/ 411 h 411"/>
              <a:gd name="T42" fmla="*/ 28 w 338"/>
              <a:gd name="T43" fmla="*/ 411 h 411"/>
              <a:gd name="T44" fmla="*/ 75 w 338"/>
              <a:gd name="T45" fmla="*/ 317 h 411"/>
              <a:gd name="T46" fmla="*/ 79 w 338"/>
              <a:gd name="T47" fmla="*/ 280 h 411"/>
              <a:gd name="T48" fmla="*/ 65 w 338"/>
              <a:gd name="T49" fmla="*/ 250 h 411"/>
              <a:gd name="T50" fmla="*/ 24 w 338"/>
              <a:gd name="T51" fmla="*/ 190 h 411"/>
              <a:gd name="T52" fmla="*/ 22 w 338"/>
              <a:gd name="T53" fmla="*/ 184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8" h="411">
                <a:moveTo>
                  <a:pt x="22" y="184"/>
                </a:moveTo>
                <a:cubicBezTo>
                  <a:pt x="22" y="184"/>
                  <a:pt x="0" y="132"/>
                  <a:pt x="20" y="77"/>
                </a:cubicBezTo>
                <a:cubicBezTo>
                  <a:pt x="40" y="22"/>
                  <a:pt x="105" y="0"/>
                  <a:pt x="150" y="0"/>
                </a:cubicBezTo>
                <a:cubicBezTo>
                  <a:pt x="195" y="0"/>
                  <a:pt x="255" y="15"/>
                  <a:pt x="288" y="84"/>
                </a:cubicBezTo>
                <a:cubicBezTo>
                  <a:pt x="288" y="84"/>
                  <a:pt x="304" y="123"/>
                  <a:pt x="303" y="143"/>
                </a:cubicBezTo>
                <a:cubicBezTo>
                  <a:pt x="303" y="143"/>
                  <a:pt x="289" y="155"/>
                  <a:pt x="302" y="169"/>
                </a:cubicBezTo>
                <a:cubicBezTo>
                  <a:pt x="313" y="182"/>
                  <a:pt x="334" y="211"/>
                  <a:pt x="334" y="211"/>
                </a:cubicBezTo>
                <a:cubicBezTo>
                  <a:pt x="334" y="211"/>
                  <a:pt x="338" y="219"/>
                  <a:pt x="330" y="223"/>
                </a:cubicBezTo>
                <a:cubicBezTo>
                  <a:pt x="322" y="226"/>
                  <a:pt x="317" y="226"/>
                  <a:pt x="312" y="230"/>
                </a:cubicBezTo>
                <a:cubicBezTo>
                  <a:pt x="307" y="234"/>
                  <a:pt x="306" y="237"/>
                  <a:pt x="312" y="242"/>
                </a:cubicBezTo>
                <a:cubicBezTo>
                  <a:pt x="317" y="247"/>
                  <a:pt x="315" y="255"/>
                  <a:pt x="311" y="257"/>
                </a:cubicBezTo>
                <a:cubicBezTo>
                  <a:pt x="307" y="260"/>
                  <a:pt x="305" y="261"/>
                  <a:pt x="305" y="261"/>
                </a:cubicBezTo>
                <a:cubicBezTo>
                  <a:pt x="305" y="261"/>
                  <a:pt x="314" y="267"/>
                  <a:pt x="306" y="274"/>
                </a:cubicBezTo>
                <a:cubicBezTo>
                  <a:pt x="298" y="281"/>
                  <a:pt x="299" y="285"/>
                  <a:pt x="300" y="290"/>
                </a:cubicBezTo>
                <a:cubicBezTo>
                  <a:pt x="301" y="294"/>
                  <a:pt x="305" y="301"/>
                  <a:pt x="302" y="307"/>
                </a:cubicBezTo>
                <a:cubicBezTo>
                  <a:pt x="299" y="313"/>
                  <a:pt x="293" y="318"/>
                  <a:pt x="278" y="320"/>
                </a:cubicBezTo>
                <a:cubicBezTo>
                  <a:pt x="278" y="320"/>
                  <a:pt x="244" y="318"/>
                  <a:pt x="236" y="320"/>
                </a:cubicBezTo>
                <a:cubicBezTo>
                  <a:pt x="228" y="321"/>
                  <a:pt x="228" y="322"/>
                  <a:pt x="228" y="322"/>
                </a:cubicBezTo>
                <a:cubicBezTo>
                  <a:pt x="228" y="322"/>
                  <a:pt x="217" y="327"/>
                  <a:pt x="214" y="345"/>
                </a:cubicBezTo>
                <a:cubicBezTo>
                  <a:pt x="211" y="363"/>
                  <a:pt x="210" y="371"/>
                  <a:pt x="210" y="371"/>
                </a:cubicBezTo>
                <a:cubicBezTo>
                  <a:pt x="210" y="371"/>
                  <a:pt x="210" y="388"/>
                  <a:pt x="251" y="411"/>
                </a:cubicBezTo>
                <a:cubicBezTo>
                  <a:pt x="28" y="411"/>
                  <a:pt x="28" y="411"/>
                  <a:pt x="28" y="411"/>
                </a:cubicBezTo>
                <a:cubicBezTo>
                  <a:pt x="28" y="411"/>
                  <a:pt x="67" y="359"/>
                  <a:pt x="75" y="317"/>
                </a:cubicBezTo>
                <a:cubicBezTo>
                  <a:pt x="75" y="317"/>
                  <a:pt x="80" y="291"/>
                  <a:pt x="79" y="280"/>
                </a:cubicBezTo>
                <a:cubicBezTo>
                  <a:pt x="77" y="270"/>
                  <a:pt x="78" y="268"/>
                  <a:pt x="65" y="250"/>
                </a:cubicBezTo>
                <a:cubicBezTo>
                  <a:pt x="51" y="231"/>
                  <a:pt x="28" y="199"/>
                  <a:pt x="24" y="190"/>
                </a:cubicBezTo>
                <a:cubicBezTo>
                  <a:pt x="24" y="189"/>
                  <a:pt x="22" y="184"/>
                  <a:pt x="22" y="184"/>
                </a:cubicBezTo>
                <a:close/>
              </a:path>
            </a:pathLst>
          </a:custGeom>
          <a:solidFill>
            <a:schemeClr val="bg1">
              <a:lumMod val="25000"/>
              <a:lumOff val="75000"/>
              <a:alpha val="4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 flipH="1">
            <a:off x="2897604" y="1418746"/>
            <a:ext cx="3890856" cy="4722192"/>
          </a:xfrm>
          <a:custGeom>
            <a:avLst/>
            <a:gdLst>
              <a:gd name="T0" fmla="*/ 22 w 338"/>
              <a:gd name="T1" fmla="*/ 184 h 411"/>
              <a:gd name="T2" fmla="*/ 20 w 338"/>
              <a:gd name="T3" fmla="*/ 77 h 411"/>
              <a:gd name="T4" fmla="*/ 150 w 338"/>
              <a:gd name="T5" fmla="*/ 0 h 411"/>
              <a:gd name="T6" fmla="*/ 288 w 338"/>
              <a:gd name="T7" fmla="*/ 84 h 411"/>
              <a:gd name="T8" fmla="*/ 303 w 338"/>
              <a:gd name="T9" fmla="*/ 143 h 411"/>
              <a:gd name="T10" fmla="*/ 302 w 338"/>
              <a:gd name="T11" fmla="*/ 169 h 411"/>
              <a:gd name="T12" fmla="*/ 334 w 338"/>
              <a:gd name="T13" fmla="*/ 211 h 411"/>
              <a:gd name="T14" fmla="*/ 330 w 338"/>
              <a:gd name="T15" fmla="*/ 223 h 411"/>
              <a:gd name="T16" fmla="*/ 312 w 338"/>
              <a:gd name="T17" fmla="*/ 230 h 411"/>
              <a:gd name="T18" fmla="*/ 312 w 338"/>
              <a:gd name="T19" fmla="*/ 242 h 411"/>
              <a:gd name="T20" fmla="*/ 311 w 338"/>
              <a:gd name="T21" fmla="*/ 257 h 411"/>
              <a:gd name="T22" fmla="*/ 305 w 338"/>
              <a:gd name="T23" fmla="*/ 261 h 411"/>
              <a:gd name="T24" fmla="*/ 306 w 338"/>
              <a:gd name="T25" fmla="*/ 274 h 411"/>
              <a:gd name="T26" fmla="*/ 300 w 338"/>
              <a:gd name="T27" fmla="*/ 290 h 411"/>
              <a:gd name="T28" fmla="*/ 302 w 338"/>
              <a:gd name="T29" fmla="*/ 307 h 411"/>
              <a:gd name="T30" fmla="*/ 278 w 338"/>
              <a:gd name="T31" fmla="*/ 320 h 411"/>
              <a:gd name="T32" fmla="*/ 236 w 338"/>
              <a:gd name="T33" fmla="*/ 320 h 411"/>
              <a:gd name="T34" fmla="*/ 228 w 338"/>
              <a:gd name="T35" fmla="*/ 322 h 411"/>
              <a:gd name="T36" fmla="*/ 214 w 338"/>
              <a:gd name="T37" fmla="*/ 345 h 411"/>
              <a:gd name="T38" fmla="*/ 210 w 338"/>
              <a:gd name="T39" fmla="*/ 371 h 411"/>
              <a:gd name="T40" fmla="*/ 251 w 338"/>
              <a:gd name="T41" fmla="*/ 411 h 411"/>
              <a:gd name="T42" fmla="*/ 28 w 338"/>
              <a:gd name="T43" fmla="*/ 411 h 411"/>
              <a:gd name="T44" fmla="*/ 75 w 338"/>
              <a:gd name="T45" fmla="*/ 317 h 411"/>
              <a:gd name="T46" fmla="*/ 79 w 338"/>
              <a:gd name="T47" fmla="*/ 280 h 411"/>
              <a:gd name="T48" fmla="*/ 65 w 338"/>
              <a:gd name="T49" fmla="*/ 250 h 411"/>
              <a:gd name="T50" fmla="*/ 24 w 338"/>
              <a:gd name="T51" fmla="*/ 190 h 411"/>
              <a:gd name="T52" fmla="*/ 22 w 338"/>
              <a:gd name="T53" fmla="*/ 184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8" h="411">
                <a:moveTo>
                  <a:pt x="22" y="184"/>
                </a:moveTo>
                <a:cubicBezTo>
                  <a:pt x="22" y="184"/>
                  <a:pt x="0" y="132"/>
                  <a:pt x="20" y="77"/>
                </a:cubicBezTo>
                <a:cubicBezTo>
                  <a:pt x="40" y="22"/>
                  <a:pt x="105" y="0"/>
                  <a:pt x="150" y="0"/>
                </a:cubicBezTo>
                <a:cubicBezTo>
                  <a:pt x="195" y="0"/>
                  <a:pt x="255" y="15"/>
                  <a:pt x="288" y="84"/>
                </a:cubicBezTo>
                <a:cubicBezTo>
                  <a:pt x="288" y="84"/>
                  <a:pt x="304" y="123"/>
                  <a:pt x="303" y="143"/>
                </a:cubicBezTo>
                <a:cubicBezTo>
                  <a:pt x="303" y="143"/>
                  <a:pt x="289" y="155"/>
                  <a:pt x="302" y="169"/>
                </a:cubicBezTo>
                <a:cubicBezTo>
                  <a:pt x="313" y="182"/>
                  <a:pt x="334" y="211"/>
                  <a:pt x="334" y="211"/>
                </a:cubicBezTo>
                <a:cubicBezTo>
                  <a:pt x="334" y="211"/>
                  <a:pt x="338" y="219"/>
                  <a:pt x="330" y="223"/>
                </a:cubicBezTo>
                <a:cubicBezTo>
                  <a:pt x="322" y="226"/>
                  <a:pt x="317" y="226"/>
                  <a:pt x="312" y="230"/>
                </a:cubicBezTo>
                <a:cubicBezTo>
                  <a:pt x="307" y="234"/>
                  <a:pt x="306" y="237"/>
                  <a:pt x="312" y="242"/>
                </a:cubicBezTo>
                <a:cubicBezTo>
                  <a:pt x="317" y="247"/>
                  <a:pt x="315" y="255"/>
                  <a:pt x="311" y="257"/>
                </a:cubicBezTo>
                <a:cubicBezTo>
                  <a:pt x="307" y="260"/>
                  <a:pt x="305" y="261"/>
                  <a:pt x="305" y="261"/>
                </a:cubicBezTo>
                <a:cubicBezTo>
                  <a:pt x="305" y="261"/>
                  <a:pt x="314" y="267"/>
                  <a:pt x="306" y="274"/>
                </a:cubicBezTo>
                <a:cubicBezTo>
                  <a:pt x="298" y="281"/>
                  <a:pt x="299" y="285"/>
                  <a:pt x="300" y="290"/>
                </a:cubicBezTo>
                <a:cubicBezTo>
                  <a:pt x="301" y="294"/>
                  <a:pt x="305" y="301"/>
                  <a:pt x="302" y="307"/>
                </a:cubicBezTo>
                <a:cubicBezTo>
                  <a:pt x="299" y="313"/>
                  <a:pt x="293" y="318"/>
                  <a:pt x="278" y="320"/>
                </a:cubicBezTo>
                <a:cubicBezTo>
                  <a:pt x="278" y="320"/>
                  <a:pt x="244" y="318"/>
                  <a:pt x="236" y="320"/>
                </a:cubicBezTo>
                <a:cubicBezTo>
                  <a:pt x="228" y="321"/>
                  <a:pt x="228" y="322"/>
                  <a:pt x="228" y="322"/>
                </a:cubicBezTo>
                <a:cubicBezTo>
                  <a:pt x="228" y="322"/>
                  <a:pt x="217" y="327"/>
                  <a:pt x="214" y="345"/>
                </a:cubicBezTo>
                <a:cubicBezTo>
                  <a:pt x="211" y="363"/>
                  <a:pt x="210" y="371"/>
                  <a:pt x="210" y="371"/>
                </a:cubicBezTo>
                <a:cubicBezTo>
                  <a:pt x="210" y="371"/>
                  <a:pt x="210" y="388"/>
                  <a:pt x="251" y="411"/>
                </a:cubicBezTo>
                <a:cubicBezTo>
                  <a:pt x="28" y="411"/>
                  <a:pt x="28" y="411"/>
                  <a:pt x="28" y="411"/>
                </a:cubicBezTo>
                <a:cubicBezTo>
                  <a:pt x="28" y="411"/>
                  <a:pt x="67" y="359"/>
                  <a:pt x="75" y="317"/>
                </a:cubicBezTo>
                <a:cubicBezTo>
                  <a:pt x="75" y="317"/>
                  <a:pt x="80" y="291"/>
                  <a:pt x="79" y="280"/>
                </a:cubicBezTo>
                <a:cubicBezTo>
                  <a:pt x="77" y="270"/>
                  <a:pt x="78" y="268"/>
                  <a:pt x="65" y="250"/>
                </a:cubicBezTo>
                <a:cubicBezTo>
                  <a:pt x="51" y="231"/>
                  <a:pt x="28" y="199"/>
                  <a:pt x="24" y="190"/>
                </a:cubicBezTo>
                <a:cubicBezTo>
                  <a:pt x="24" y="189"/>
                  <a:pt x="22" y="184"/>
                  <a:pt x="22" y="184"/>
                </a:cubicBezTo>
                <a:close/>
              </a:path>
            </a:pathLst>
          </a:custGeom>
          <a:solidFill>
            <a:schemeClr val="bg1">
              <a:lumMod val="25000"/>
              <a:lumOff val="75000"/>
              <a:alpha val="4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822965" y="5372850"/>
            <a:ext cx="546070" cy="15601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 16"/>
          <p:cNvSpPr/>
          <p:nvPr/>
        </p:nvSpPr>
        <p:spPr>
          <a:xfrm rot="18900000">
            <a:off x="5629160" y="4589789"/>
            <a:ext cx="933680" cy="952446"/>
          </a:xfrm>
          <a:custGeom>
            <a:avLst/>
            <a:gdLst>
              <a:gd name="connsiteX0" fmla="*/ 221518 w 1329080"/>
              <a:gd name="connsiteY0" fmla="*/ 0 h 1329080"/>
              <a:gd name="connsiteX1" fmla="*/ 1329080 w 1329080"/>
              <a:gd name="connsiteY1" fmla="*/ 1107563 h 1329080"/>
              <a:gd name="connsiteX2" fmla="*/ 1107563 w 1329080"/>
              <a:gd name="connsiteY2" fmla="*/ 1329080 h 1329080"/>
              <a:gd name="connsiteX3" fmla="*/ 543947 w 1329080"/>
              <a:gd name="connsiteY3" fmla="*/ 1329080 h 1329080"/>
              <a:gd name="connsiteX4" fmla="*/ 0 w 1329080"/>
              <a:gd name="connsiteY4" fmla="*/ 785133 h 1329080"/>
              <a:gd name="connsiteX5" fmla="*/ 0 w 1329080"/>
              <a:gd name="connsiteY5" fmla="*/ 221518 h 1329080"/>
              <a:gd name="connsiteX6" fmla="*/ 221518 w 1329080"/>
              <a:gd name="connsiteY6" fmla="*/ 0 h 13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9080" h="1329080">
                <a:moveTo>
                  <a:pt x="221518" y="0"/>
                </a:moveTo>
                <a:lnTo>
                  <a:pt x="1329080" y="1107563"/>
                </a:lnTo>
                <a:cubicBezTo>
                  <a:pt x="1329080" y="1229903"/>
                  <a:pt x="1229903" y="1329080"/>
                  <a:pt x="1107563" y="1329080"/>
                </a:cubicBezTo>
                <a:lnTo>
                  <a:pt x="543947" y="1329080"/>
                </a:lnTo>
                <a:lnTo>
                  <a:pt x="0" y="785133"/>
                </a:lnTo>
                <a:lnTo>
                  <a:pt x="0" y="221518"/>
                </a:lnTo>
                <a:cubicBezTo>
                  <a:pt x="0" y="99177"/>
                  <a:pt x="99177" y="0"/>
                  <a:pt x="221518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7"/>
          <p:cNvSpPr/>
          <p:nvPr/>
        </p:nvSpPr>
        <p:spPr>
          <a:xfrm>
            <a:off x="5491915" y="4397081"/>
            <a:ext cx="1208170" cy="668931"/>
          </a:xfrm>
          <a:custGeom>
            <a:avLst/>
            <a:gdLst>
              <a:gd name="connsiteX0" fmla="*/ 0 w 1685925"/>
              <a:gd name="connsiteY0" fmla="*/ 0 h 933452"/>
              <a:gd name="connsiteX1" fmla="*/ 1685925 w 1685925"/>
              <a:gd name="connsiteY1" fmla="*/ 0 h 933452"/>
              <a:gd name="connsiteX2" fmla="*/ 1685925 w 1685925"/>
              <a:gd name="connsiteY2" fmla="*/ 933452 h 933452"/>
              <a:gd name="connsiteX3" fmla="*/ 0 w 1685925"/>
              <a:gd name="connsiteY3" fmla="*/ 933452 h 93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925" h="933452">
                <a:moveTo>
                  <a:pt x="0" y="0"/>
                </a:moveTo>
                <a:lnTo>
                  <a:pt x="1685925" y="0"/>
                </a:lnTo>
                <a:lnTo>
                  <a:pt x="1685925" y="933452"/>
                </a:lnTo>
                <a:lnTo>
                  <a:pt x="0" y="93345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1300000">
            <a:off x="5490260" y="4975107"/>
            <a:ext cx="1200213" cy="59370"/>
          </a:xfrm>
          <a:prstGeom prst="roundRect">
            <a:avLst>
              <a:gd name="adj" fmla="val 1363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1300000">
            <a:off x="5490260" y="4637696"/>
            <a:ext cx="1200213" cy="56490"/>
          </a:xfrm>
          <a:prstGeom prst="roundRect">
            <a:avLst>
              <a:gd name="adj" fmla="val 185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21300000">
            <a:off x="5490260" y="4757141"/>
            <a:ext cx="1200213" cy="56490"/>
          </a:xfrm>
          <a:prstGeom prst="roundRect">
            <a:avLst>
              <a:gd name="adj" fmla="val 106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 rot="21300000">
            <a:off x="5490260" y="4878119"/>
            <a:ext cx="1200213" cy="56490"/>
          </a:xfrm>
          <a:prstGeom prst="roundRect">
            <a:avLst>
              <a:gd name="adj" fmla="val 1426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22"/>
          <p:cNvSpPr/>
          <p:nvPr/>
        </p:nvSpPr>
        <p:spPr>
          <a:xfrm>
            <a:off x="4689882" y="1052436"/>
            <a:ext cx="2812236" cy="3344645"/>
          </a:xfrm>
          <a:custGeom>
            <a:avLst/>
            <a:gdLst>
              <a:gd name="connsiteX0" fmla="*/ 1962150 w 3924300"/>
              <a:gd name="connsiteY0" fmla="*/ 0 h 4667248"/>
              <a:gd name="connsiteX1" fmla="*/ 3924300 w 3924300"/>
              <a:gd name="connsiteY1" fmla="*/ 1962150 h 4667248"/>
              <a:gd name="connsiteX2" fmla="*/ 3770105 w 3924300"/>
              <a:gd name="connsiteY2" fmla="*/ 2725908 h 4667248"/>
              <a:gd name="connsiteX3" fmla="*/ 3769902 w 3924300"/>
              <a:gd name="connsiteY3" fmla="*/ 2726328 h 4667248"/>
              <a:gd name="connsiteX4" fmla="*/ 3802289 w 3924300"/>
              <a:gd name="connsiteY4" fmla="*/ 2740482 h 4667248"/>
              <a:gd name="connsiteX5" fmla="*/ 3076575 w 3924300"/>
              <a:gd name="connsiteY5" fmla="*/ 4362442 h 4667248"/>
              <a:gd name="connsiteX6" fmla="*/ 2771769 w 3924300"/>
              <a:gd name="connsiteY6" fmla="*/ 4667248 h 4667248"/>
              <a:gd name="connsiteX7" fmla="*/ 1152531 w 3924300"/>
              <a:gd name="connsiteY7" fmla="*/ 4667248 h 4667248"/>
              <a:gd name="connsiteX8" fmla="*/ 847725 w 3924300"/>
              <a:gd name="connsiteY8" fmla="*/ 4362442 h 4667248"/>
              <a:gd name="connsiteX9" fmla="*/ 165554 w 3924300"/>
              <a:gd name="connsiteY9" fmla="*/ 2765883 h 4667248"/>
              <a:gd name="connsiteX10" fmla="*/ 172070 w 3924300"/>
              <a:gd name="connsiteY10" fmla="*/ 2763013 h 4667248"/>
              <a:gd name="connsiteX11" fmla="*/ 154196 w 3924300"/>
              <a:gd name="connsiteY11" fmla="*/ 2725908 h 4667248"/>
              <a:gd name="connsiteX12" fmla="*/ 0 w 3924300"/>
              <a:gd name="connsiteY12" fmla="*/ 1962150 h 4667248"/>
              <a:gd name="connsiteX13" fmla="*/ 1962150 w 3924300"/>
              <a:gd name="connsiteY13" fmla="*/ 0 h 4667248"/>
              <a:gd name="connsiteX0" fmla="*/ 1962150 w 3924300"/>
              <a:gd name="connsiteY0" fmla="*/ 0 h 4667248"/>
              <a:gd name="connsiteX1" fmla="*/ 3924300 w 3924300"/>
              <a:gd name="connsiteY1" fmla="*/ 1962150 h 4667248"/>
              <a:gd name="connsiteX2" fmla="*/ 3770105 w 3924300"/>
              <a:gd name="connsiteY2" fmla="*/ 2725908 h 4667248"/>
              <a:gd name="connsiteX3" fmla="*/ 3802289 w 3924300"/>
              <a:gd name="connsiteY3" fmla="*/ 2740482 h 4667248"/>
              <a:gd name="connsiteX4" fmla="*/ 3076575 w 3924300"/>
              <a:gd name="connsiteY4" fmla="*/ 4362442 h 4667248"/>
              <a:gd name="connsiteX5" fmla="*/ 2771769 w 3924300"/>
              <a:gd name="connsiteY5" fmla="*/ 4667248 h 4667248"/>
              <a:gd name="connsiteX6" fmla="*/ 1152531 w 3924300"/>
              <a:gd name="connsiteY6" fmla="*/ 4667248 h 4667248"/>
              <a:gd name="connsiteX7" fmla="*/ 847725 w 3924300"/>
              <a:gd name="connsiteY7" fmla="*/ 4362442 h 4667248"/>
              <a:gd name="connsiteX8" fmla="*/ 165554 w 3924300"/>
              <a:gd name="connsiteY8" fmla="*/ 2765883 h 4667248"/>
              <a:gd name="connsiteX9" fmla="*/ 172070 w 3924300"/>
              <a:gd name="connsiteY9" fmla="*/ 2763013 h 4667248"/>
              <a:gd name="connsiteX10" fmla="*/ 154196 w 3924300"/>
              <a:gd name="connsiteY10" fmla="*/ 2725908 h 4667248"/>
              <a:gd name="connsiteX11" fmla="*/ 0 w 3924300"/>
              <a:gd name="connsiteY11" fmla="*/ 1962150 h 4667248"/>
              <a:gd name="connsiteX12" fmla="*/ 1962150 w 3924300"/>
              <a:gd name="connsiteY12" fmla="*/ 0 h 4667248"/>
              <a:gd name="connsiteX0" fmla="*/ 1962150 w 3924300"/>
              <a:gd name="connsiteY0" fmla="*/ 0 h 4667248"/>
              <a:gd name="connsiteX1" fmla="*/ 3924300 w 3924300"/>
              <a:gd name="connsiteY1" fmla="*/ 1962150 h 4667248"/>
              <a:gd name="connsiteX2" fmla="*/ 3770105 w 3924300"/>
              <a:gd name="connsiteY2" fmla="*/ 2725908 h 4667248"/>
              <a:gd name="connsiteX3" fmla="*/ 3076575 w 3924300"/>
              <a:gd name="connsiteY3" fmla="*/ 4362442 h 4667248"/>
              <a:gd name="connsiteX4" fmla="*/ 2771769 w 3924300"/>
              <a:gd name="connsiteY4" fmla="*/ 4667248 h 4667248"/>
              <a:gd name="connsiteX5" fmla="*/ 1152531 w 3924300"/>
              <a:gd name="connsiteY5" fmla="*/ 4667248 h 4667248"/>
              <a:gd name="connsiteX6" fmla="*/ 847725 w 3924300"/>
              <a:gd name="connsiteY6" fmla="*/ 4362442 h 4667248"/>
              <a:gd name="connsiteX7" fmla="*/ 165554 w 3924300"/>
              <a:gd name="connsiteY7" fmla="*/ 2765883 h 4667248"/>
              <a:gd name="connsiteX8" fmla="*/ 172070 w 3924300"/>
              <a:gd name="connsiteY8" fmla="*/ 2763013 h 4667248"/>
              <a:gd name="connsiteX9" fmla="*/ 154196 w 3924300"/>
              <a:gd name="connsiteY9" fmla="*/ 2725908 h 4667248"/>
              <a:gd name="connsiteX10" fmla="*/ 0 w 3924300"/>
              <a:gd name="connsiteY10" fmla="*/ 1962150 h 4667248"/>
              <a:gd name="connsiteX11" fmla="*/ 1962150 w 3924300"/>
              <a:gd name="connsiteY11" fmla="*/ 0 h 4667248"/>
              <a:gd name="connsiteX0" fmla="*/ 1962150 w 3924300"/>
              <a:gd name="connsiteY0" fmla="*/ 0 h 4667248"/>
              <a:gd name="connsiteX1" fmla="*/ 3924300 w 3924300"/>
              <a:gd name="connsiteY1" fmla="*/ 1962150 h 4667248"/>
              <a:gd name="connsiteX2" fmla="*/ 3770105 w 3924300"/>
              <a:gd name="connsiteY2" fmla="*/ 2725908 h 4667248"/>
              <a:gd name="connsiteX3" fmla="*/ 3076575 w 3924300"/>
              <a:gd name="connsiteY3" fmla="*/ 4362442 h 4667248"/>
              <a:gd name="connsiteX4" fmla="*/ 2771769 w 3924300"/>
              <a:gd name="connsiteY4" fmla="*/ 4667248 h 4667248"/>
              <a:gd name="connsiteX5" fmla="*/ 1152531 w 3924300"/>
              <a:gd name="connsiteY5" fmla="*/ 4667248 h 4667248"/>
              <a:gd name="connsiteX6" fmla="*/ 847725 w 3924300"/>
              <a:gd name="connsiteY6" fmla="*/ 4362442 h 4667248"/>
              <a:gd name="connsiteX7" fmla="*/ 165554 w 3924300"/>
              <a:gd name="connsiteY7" fmla="*/ 2765883 h 4667248"/>
              <a:gd name="connsiteX8" fmla="*/ 172070 w 3924300"/>
              <a:gd name="connsiteY8" fmla="*/ 2763013 h 4667248"/>
              <a:gd name="connsiteX9" fmla="*/ 154196 w 3924300"/>
              <a:gd name="connsiteY9" fmla="*/ 2725908 h 4667248"/>
              <a:gd name="connsiteX10" fmla="*/ 0 w 3924300"/>
              <a:gd name="connsiteY10" fmla="*/ 1962150 h 4667248"/>
              <a:gd name="connsiteX11" fmla="*/ 1962150 w 3924300"/>
              <a:gd name="connsiteY11" fmla="*/ 0 h 4667248"/>
              <a:gd name="connsiteX0" fmla="*/ 1962150 w 3924300"/>
              <a:gd name="connsiteY0" fmla="*/ 0 h 4667248"/>
              <a:gd name="connsiteX1" fmla="*/ 3924300 w 3924300"/>
              <a:gd name="connsiteY1" fmla="*/ 1962150 h 4667248"/>
              <a:gd name="connsiteX2" fmla="*/ 3770105 w 3924300"/>
              <a:gd name="connsiteY2" fmla="*/ 2725908 h 4667248"/>
              <a:gd name="connsiteX3" fmla="*/ 3076575 w 3924300"/>
              <a:gd name="connsiteY3" fmla="*/ 4362442 h 4667248"/>
              <a:gd name="connsiteX4" fmla="*/ 2771769 w 3924300"/>
              <a:gd name="connsiteY4" fmla="*/ 4667248 h 4667248"/>
              <a:gd name="connsiteX5" fmla="*/ 1152531 w 3924300"/>
              <a:gd name="connsiteY5" fmla="*/ 4667248 h 4667248"/>
              <a:gd name="connsiteX6" fmla="*/ 847725 w 3924300"/>
              <a:gd name="connsiteY6" fmla="*/ 4362442 h 4667248"/>
              <a:gd name="connsiteX7" fmla="*/ 165554 w 3924300"/>
              <a:gd name="connsiteY7" fmla="*/ 2765883 h 4667248"/>
              <a:gd name="connsiteX8" fmla="*/ 172070 w 3924300"/>
              <a:gd name="connsiteY8" fmla="*/ 2763013 h 4667248"/>
              <a:gd name="connsiteX9" fmla="*/ 154196 w 3924300"/>
              <a:gd name="connsiteY9" fmla="*/ 2725908 h 4667248"/>
              <a:gd name="connsiteX10" fmla="*/ 0 w 3924300"/>
              <a:gd name="connsiteY10" fmla="*/ 1962150 h 4667248"/>
              <a:gd name="connsiteX11" fmla="*/ 1962150 w 3924300"/>
              <a:gd name="connsiteY11" fmla="*/ 0 h 466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24300" h="4667248">
                <a:moveTo>
                  <a:pt x="1962150" y="0"/>
                </a:moveTo>
                <a:cubicBezTo>
                  <a:pt x="3045816" y="0"/>
                  <a:pt x="3924300" y="878484"/>
                  <a:pt x="3924300" y="1962150"/>
                </a:cubicBezTo>
                <a:cubicBezTo>
                  <a:pt x="3924300" y="2233067"/>
                  <a:pt x="3869395" y="2491159"/>
                  <a:pt x="3770105" y="2725908"/>
                </a:cubicBezTo>
                <a:cubicBezTo>
                  <a:pt x="3628818" y="3125957"/>
                  <a:pt x="3071514" y="3695985"/>
                  <a:pt x="3076575" y="4362442"/>
                </a:cubicBezTo>
                <a:cubicBezTo>
                  <a:pt x="3076575" y="4530782"/>
                  <a:pt x="2940109" y="4667248"/>
                  <a:pt x="2771769" y="4667248"/>
                </a:cubicBezTo>
                <a:lnTo>
                  <a:pt x="1152531" y="4667248"/>
                </a:lnTo>
                <a:cubicBezTo>
                  <a:pt x="984191" y="4667248"/>
                  <a:pt x="847725" y="4530782"/>
                  <a:pt x="847725" y="4362442"/>
                </a:cubicBezTo>
                <a:cubicBezTo>
                  <a:pt x="870101" y="3728807"/>
                  <a:pt x="388106" y="3288393"/>
                  <a:pt x="165554" y="2765883"/>
                </a:cubicBezTo>
                <a:lnTo>
                  <a:pt x="172070" y="2763013"/>
                </a:lnTo>
                <a:lnTo>
                  <a:pt x="154196" y="2725908"/>
                </a:lnTo>
                <a:cubicBezTo>
                  <a:pt x="54905" y="2491159"/>
                  <a:pt x="0" y="2233067"/>
                  <a:pt x="0" y="1962150"/>
                </a:cubicBezTo>
                <a:cubicBezTo>
                  <a:pt x="0" y="878484"/>
                  <a:pt x="878484" y="0"/>
                  <a:pt x="196215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464702" y="4424721"/>
            <a:ext cx="1281955" cy="2340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 rot="21300000">
            <a:off x="5434038" y="4571026"/>
            <a:ext cx="1312657" cy="564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1300000">
            <a:off x="5434038" y="4685788"/>
            <a:ext cx="1312657" cy="5649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 rot="21300000">
            <a:off x="5434038" y="4805236"/>
            <a:ext cx="1312657" cy="564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 rot="21300000">
            <a:off x="5434038" y="4926217"/>
            <a:ext cx="1312657" cy="564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 rot="21300000">
            <a:off x="5434038" y="5023206"/>
            <a:ext cx="1312657" cy="5937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679441" y="5304238"/>
            <a:ext cx="844600" cy="25179"/>
          </a:xfrm>
          <a:prstGeom prst="roundRect">
            <a:avLst>
              <a:gd name="adj" fmla="val 1363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816868" y="5449739"/>
            <a:ext cx="556102" cy="11628"/>
          </a:xfrm>
          <a:prstGeom prst="roundRect">
            <a:avLst>
              <a:gd name="adj" fmla="val 1363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686548" y="3257798"/>
            <a:ext cx="246530" cy="1118629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5238177" y="2385267"/>
            <a:ext cx="246530" cy="1118629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5400000">
            <a:off x="5470964" y="3041999"/>
            <a:ext cx="246529" cy="677699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flipH="1">
            <a:off x="6270403" y="3257798"/>
            <a:ext cx="246530" cy="1118629"/>
          </a:xfrm>
          <a:prstGeom prst="roundRect">
            <a:avLst>
              <a:gd name="adj" fmla="val 50000"/>
            </a:avLst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flipH="1">
            <a:off x="6718774" y="2385267"/>
            <a:ext cx="246530" cy="1118629"/>
          </a:xfrm>
          <a:prstGeom prst="roundRect">
            <a:avLst>
              <a:gd name="adj" fmla="val 50000"/>
            </a:avLst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 rot="16200000" flipH="1">
            <a:off x="6485988" y="3041999"/>
            <a:ext cx="246529" cy="677699"/>
          </a:xfrm>
          <a:prstGeom prst="roundRect">
            <a:avLst>
              <a:gd name="adj" fmla="val 50000"/>
            </a:avLst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flipH="1">
            <a:off x="5978473" y="1512682"/>
            <a:ext cx="246530" cy="2858878"/>
          </a:xfrm>
          <a:prstGeom prst="roundRect">
            <a:avLst>
              <a:gd name="adj" fmla="val 37900"/>
            </a:avLst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647060" y="1284353"/>
            <a:ext cx="886610" cy="88661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786968" y="1424261"/>
            <a:ext cx="606794" cy="606794"/>
          </a:xfrm>
          <a:prstGeom prst="ellipse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917788" y="1967534"/>
            <a:ext cx="886610" cy="88661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057696" y="2107442"/>
            <a:ext cx="606794" cy="606794"/>
          </a:xfrm>
          <a:prstGeom prst="ellipse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393667" y="1967534"/>
            <a:ext cx="886610" cy="88661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533575" y="2107442"/>
            <a:ext cx="606794" cy="606794"/>
          </a:xfrm>
          <a:prstGeom prst="ellipse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787582" y="2621315"/>
            <a:ext cx="605566" cy="60556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883141" y="2716874"/>
            <a:ext cx="414448" cy="414447"/>
          </a:xfrm>
          <a:prstGeom prst="ellipse">
            <a:avLst/>
          </a:prstGeom>
          <a:solidFill>
            <a:srgbClr val="FFB850"/>
          </a:solidFill>
          <a:ln w="19050">
            <a:noFill/>
          </a:ln>
          <a:effectLst>
            <a:innerShdw blurRad="50800" dist="25400" dir="13500000">
              <a:prstClr val="black">
                <a:alpha val="4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5928183" y="1522872"/>
            <a:ext cx="332953" cy="410613"/>
          </a:xfrm>
          <a:custGeom>
            <a:avLst/>
            <a:gdLst>
              <a:gd name="T0" fmla="*/ 157 w 314"/>
              <a:gd name="T1" fmla="*/ 0 h 386"/>
              <a:gd name="T2" fmla="*/ 68 w 314"/>
              <a:gd name="T3" fmla="*/ 89 h 386"/>
              <a:gd name="T4" fmla="*/ 127 w 314"/>
              <a:gd name="T5" fmla="*/ 172 h 386"/>
              <a:gd name="T6" fmla="*/ 103 w 314"/>
              <a:gd name="T7" fmla="*/ 172 h 386"/>
              <a:gd name="T8" fmla="*/ 16 w 314"/>
              <a:gd name="T9" fmla="*/ 320 h 386"/>
              <a:gd name="T10" fmla="*/ 28 w 314"/>
              <a:gd name="T11" fmla="*/ 386 h 386"/>
              <a:gd name="T12" fmla="*/ 132 w 314"/>
              <a:gd name="T13" fmla="*/ 386 h 386"/>
              <a:gd name="T14" fmla="*/ 154 w 314"/>
              <a:gd name="T15" fmla="*/ 203 h 386"/>
              <a:gd name="T16" fmla="*/ 132 w 314"/>
              <a:gd name="T17" fmla="*/ 180 h 386"/>
              <a:gd name="T18" fmla="*/ 182 w 314"/>
              <a:gd name="T19" fmla="*/ 180 h 386"/>
              <a:gd name="T20" fmla="*/ 160 w 314"/>
              <a:gd name="T21" fmla="*/ 203 h 386"/>
              <a:gd name="T22" fmla="*/ 182 w 314"/>
              <a:gd name="T23" fmla="*/ 386 h 386"/>
              <a:gd name="T24" fmla="*/ 286 w 314"/>
              <a:gd name="T25" fmla="*/ 386 h 386"/>
              <a:gd name="T26" fmla="*/ 298 w 314"/>
              <a:gd name="T27" fmla="*/ 320 h 386"/>
              <a:gd name="T28" fmla="*/ 211 w 314"/>
              <a:gd name="T29" fmla="*/ 172 h 386"/>
              <a:gd name="T30" fmla="*/ 187 w 314"/>
              <a:gd name="T31" fmla="*/ 172 h 386"/>
              <a:gd name="T32" fmla="*/ 246 w 314"/>
              <a:gd name="T33" fmla="*/ 89 h 386"/>
              <a:gd name="T34" fmla="*/ 157 w 314"/>
              <a:gd name="T35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4" h="386">
                <a:moveTo>
                  <a:pt x="157" y="0"/>
                </a:moveTo>
                <a:cubicBezTo>
                  <a:pt x="108" y="0"/>
                  <a:pt x="68" y="40"/>
                  <a:pt x="68" y="89"/>
                </a:cubicBezTo>
                <a:cubicBezTo>
                  <a:pt x="68" y="127"/>
                  <a:pt x="93" y="160"/>
                  <a:pt x="127" y="172"/>
                </a:cubicBezTo>
                <a:cubicBezTo>
                  <a:pt x="103" y="172"/>
                  <a:pt x="103" y="172"/>
                  <a:pt x="103" y="172"/>
                </a:cubicBezTo>
                <a:cubicBezTo>
                  <a:pt x="55" y="172"/>
                  <a:pt x="26" y="291"/>
                  <a:pt x="16" y="320"/>
                </a:cubicBezTo>
                <a:cubicBezTo>
                  <a:pt x="0" y="363"/>
                  <a:pt x="28" y="386"/>
                  <a:pt x="28" y="386"/>
                </a:cubicBezTo>
                <a:cubicBezTo>
                  <a:pt x="132" y="386"/>
                  <a:pt x="132" y="386"/>
                  <a:pt x="132" y="386"/>
                </a:cubicBezTo>
                <a:cubicBezTo>
                  <a:pt x="154" y="203"/>
                  <a:pt x="154" y="203"/>
                  <a:pt x="154" y="203"/>
                </a:cubicBezTo>
                <a:cubicBezTo>
                  <a:pt x="132" y="180"/>
                  <a:pt x="132" y="180"/>
                  <a:pt x="132" y="180"/>
                </a:cubicBezTo>
                <a:cubicBezTo>
                  <a:pt x="182" y="180"/>
                  <a:pt x="182" y="180"/>
                  <a:pt x="182" y="180"/>
                </a:cubicBezTo>
                <a:cubicBezTo>
                  <a:pt x="160" y="203"/>
                  <a:pt x="160" y="203"/>
                  <a:pt x="160" y="203"/>
                </a:cubicBezTo>
                <a:cubicBezTo>
                  <a:pt x="182" y="386"/>
                  <a:pt x="182" y="386"/>
                  <a:pt x="182" y="386"/>
                </a:cubicBezTo>
                <a:cubicBezTo>
                  <a:pt x="286" y="386"/>
                  <a:pt x="286" y="386"/>
                  <a:pt x="286" y="386"/>
                </a:cubicBezTo>
                <a:cubicBezTo>
                  <a:pt x="286" y="386"/>
                  <a:pt x="314" y="363"/>
                  <a:pt x="298" y="320"/>
                </a:cubicBezTo>
                <a:cubicBezTo>
                  <a:pt x="288" y="291"/>
                  <a:pt x="259" y="172"/>
                  <a:pt x="211" y="172"/>
                </a:cubicBezTo>
                <a:cubicBezTo>
                  <a:pt x="187" y="172"/>
                  <a:pt x="187" y="172"/>
                  <a:pt x="187" y="172"/>
                </a:cubicBezTo>
                <a:cubicBezTo>
                  <a:pt x="221" y="160"/>
                  <a:pt x="246" y="127"/>
                  <a:pt x="246" y="89"/>
                </a:cubicBezTo>
                <a:cubicBezTo>
                  <a:pt x="246" y="40"/>
                  <a:pt x="206" y="0"/>
                  <a:pt x="157" y="0"/>
                </a:cubicBezTo>
              </a:path>
            </a:pathLst>
          </a:custGeom>
          <a:solidFill>
            <a:srgbClr val="FDFF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7"/>
          <p:cNvSpPr>
            <a:spLocks noEditPoints="1"/>
          </p:cNvSpPr>
          <p:nvPr/>
        </p:nvSpPr>
        <p:spPr bwMode="auto">
          <a:xfrm>
            <a:off x="5185318" y="2271646"/>
            <a:ext cx="356431" cy="254840"/>
          </a:xfrm>
          <a:custGeom>
            <a:avLst/>
            <a:gdLst>
              <a:gd name="T0" fmla="*/ 37 w 438"/>
              <a:gd name="T1" fmla="*/ 255 h 313"/>
              <a:gd name="T2" fmla="*/ 20 w 438"/>
              <a:gd name="T3" fmla="*/ 237 h 313"/>
              <a:gd name="T4" fmla="*/ 20 w 438"/>
              <a:gd name="T5" fmla="*/ 42 h 313"/>
              <a:gd name="T6" fmla="*/ 37 w 438"/>
              <a:gd name="T7" fmla="*/ 25 h 313"/>
              <a:gd name="T8" fmla="*/ 401 w 438"/>
              <a:gd name="T9" fmla="*/ 25 h 313"/>
              <a:gd name="T10" fmla="*/ 418 w 438"/>
              <a:gd name="T11" fmla="*/ 42 h 313"/>
              <a:gd name="T12" fmla="*/ 418 w 438"/>
              <a:gd name="T13" fmla="*/ 237 h 313"/>
              <a:gd name="T14" fmla="*/ 401 w 438"/>
              <a:gd name="T15" fmla="*/ 255 h 313"/>
              <a:gd name="T16" fmla="*/ 37 w 438"/>
              <a:gd name="T17" fmla="*/ 255 h 313"/>
              <a:gd name="T18" fmla="*/ 424 w 438"/>
              <a:gd name="T19" fmla="*/ 0 h 313"/>
              <a:gd name="T20" fmla="*/ 14 w 438"/>
              <a:gd name="T21" fmla="*/ 0 h 313"/>
              <a:gd name="T22" fmla="*/ 0 w 438"/>
              <a:gd name="T23" fmla="*/ 14 h 313"/>
              <a:gd name="T24" fmla="*/ 0 w 438"/>
              <a:gd name="T25" fmla="*/ 298 h 313"/>
              <a:gd name="T26" fmla="*/ 14 w 438"/>
              <a:gd name="T27" fmla="*/ 313 h 313"/>
              <a:gd name="T28" fmla="*/ 424 w 438"/>
              <a:gd name="T29" fmla="*/ 313 h 313"/>
              <a:gd name="T30" fmla="*/ 438 w 438"/>
              <a:gd name="T31" fmla="*/ 298 h 313"/>
              <a:gd name="T32" fmla="*/ 438 w 438"/>
              <a:gd name="T33" fmla="*/ 14 h 313"/>
              <a:gd name="T34" fmla="*/ 424 w 438"/>
              <a:gd name="T3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8" h="313">
                <a:moveTo>
                  <a:pt x="37" y="255"/>
                </a:moveTo>
                <a:cubicBezTo>
                  <a:pt x="28" y="255"/>
                  <a:pt x="20" y="247"/>
                  <a:pt x="20" y="237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33"/>
                  <a:pt x="28" y="25"/>
                  <a:pt x="37" y="25"/>
                </a:cubicBezTo>
                <a:cubicBezTo>
                  <a:pt x="401" y="25"/>
                  <a:pt x="401" y="25"/>
                  <a:pt x="401" y="25"/>
                </a:cubicBezTo>
                <a:cubicBezTo>
                  <a:pt x="410" y="25"/>
                  <a:pt x="418" y="33"/>
                  <a:pt x="418" y="42"/>
                </a:cubicBezTo>
                <a:cubicBezTo>
                  <a:pt x="418" y="237"/>
                  <a:pt x="418" y="237"/>
                  <a:pt x="418" y="237"/>
                </a:cubicBezTo>
                <a:cubicBezTo>
                  <a:pt x="418" y="247"/>
                  <a:pt x="410" y="255"/>
                  <a:pt x="401" y="255"/>
                </a:cubicBezTo>
                <a:cubicBezTo>
                  <a:pt x="37" y="255"/>
                  <a:pt x="37" y="255"/>
                  <a:pt x="37" y="255"/>
                </a:cubicBezTo>
                <a:moveTo>
                  <a:pt x="424" y="0"/>
                </a:move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06"/>
                  <a:pt x="6" y="313"/>
                  <a:pt x="14" y="313"/>
                </a:cubicBezTo>
                <a:cubicBezTo>
                  <a:pt x="424" y="313"/>
                  <a:pt x="424" y="313"/>
                  <a:pt x="424" y="313"/>
                </a:cubicBezTo>
                <a:cubicBezTo>
                  <a:pt x="432" y="313"/>
                  <a:pt x="438" y="306"/>
                  <a:pt x="438" y="298"/>
                </a:cubicBezTo>
                <a:cubicBezTo>
                  <a:pt x="438" y="14"/>
                  <a:pt x="438" y="14"/>
                  <a:pt x="438" y="14"/>
                </a:cubicBezTo>
                <a:cubicBezTo>
                  <a:pt x="438" y="6"/>
                  <a:pt x="432" y="0"/>
                  <a:pt x="424" y="0"/>
                </a:cubicBezTo>
              </a:path>
            </a:pathLst>
          </a:custGeom>
          <a:solidFill>
            <a:srgbClr val="FDFFFE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Rectangle 38"/>
          <p:cNvSpPr>
            <a:spLocks noChangeArrowheads="1"/>
          </p:cNvSpPr>
          <p:nvPr/>
        </p:nvSpPr>
        <p:spPr bwMode="auto">
          <a:xfrm>
            <a:off x="5320433" y="2529906"/>
            <a:ext cx="86200" cy="33180"/>
          </a:xfrm>
          <a:prstGeom prst="rect">
            <a:avLst/>
          </a:prstGeom>
          <a:solidFill>
            <a:srgbClr val="FDFFFE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Rectangle 40"/>
          <p:cNvSpPr>
            <a:spLocks noChangeArrowheads="1"/>
          </p:cNvSpPr>
          <p:nvPr/>
        </p:nvSpPr>
        <p:spPr bwMode="auto">
          <a:xfrm>
            <a:off x="5279044" y="2565823"/>
            <a:ext cx="169322" cy="13683"/>
          </a:xfrm>
          <a:prstGeom prst="rect">
            <a:avLst/>
          </a:prstGeom>
          <a:solidFill>
            <a:srgbClr val="FDFFFE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2"/>
          <p:cNvSpPr>
            <a:spLocks/>
          </p:cNvSpPr>
          <p:nvPr/>
        </p:nvSpPr>
        <p:spPr bwMode="auto">
          <a:xfrm>
            <a:off x="5223629" y="2320562"/>
            <a:ext cx="263732" cy="136827"/>
          </a:xfrm>
          <a:custGeom>
            <a:avLst/>
            <a:gdLst>
              <a:gd name="T0" fmla="*/ 761 w 771"/>
              <a:gd name="T1" fmla="*/ 0 h 400"/>
              <a:gd name="T2" fmla="*/ 657 w 771"/>
              <a:gd name="T3" fmla="*/ 9 h 400"/>
              <a:gd name="T4" fmla="*/ 697 w 771"/>
              <a:gd name="T5" fmla="*/ 43 h 400"/>
              <a:gd name="T6" fmla="*/ 557 w 771"/>
              <a:gd name="T7" fmla="*/ 212 h 400"/>
              <a:gd name="T8" fmla="*/ 419 w 771"/>
              <a:gd name="T9" fmla="*/ 105 h 400"/>
              <a:gd name="T10" fmla="*/ 286 w 771"/>
              <a:gd name="T11" fmla="*/ 278 h 400"/>
              <a:gd name="T12" fmla="*/ 152 w 771"/>
              <a:gd name="T13" fmla="*/ 190 h 400"/>
              <a:gd name="T14" fmla="*/ 0 w 771"/>
              <a:gd name="T15" fmla="*/ 369 h 400"/>
              <a:gd name="T16" fmla="*/ 36 w 771"/>
              <a:gd name="T17" fmla="*/ 400 h 400"/>
              <a:gd name="T18" fmla="*/ 162 w 771"/>
              <a:gd name="T19" fmla="*/ 252 h 400"/>
              <a:gd name="T20" fmla="*/ 298 w 771"/>
              <a:gd name="T21" fmla="*/ 343 h 400"/>
              <a:gd name="T22" fmla="*/ 428 w 771"/>
              <a:gd name="T23" fmla="*/ 171 h 400"/>
              <a:gd name="T24" fmla="*/ 564 w 771"/>
              <a:gd name="T25" fmla="*/ 278 h 400"/>
              <a:gd name="T26" fmla="*/ 733 w 771"/>
              <a:gd name="T27" fmla="*/ 71 h 400"/>
              <a:gd name="T28" fmla="*/ 771 w 771"/>
              <a:gd name="T29" fmla="*/ 105 h 400"/>
              <a:gd name="T30" fmla="*/ 761 w 771"/>
              <a:gd name="T31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71" h="400">
                <a:moveTo>
                  <a:pt x="761" y="0"/>
                </a:moveTo>
                <a:lnTo>
                  <a:pt x="657" y="9"/>
                </a:lnTo>
                <a:lnTo>
                  <a:pt x="697" y="43"/>
                </a:lnTo>
                <a:lnTo>
                  <a:pt x="557" y="212"/>
                </a:lnTo>
                <a:lnTo>
                  <a:pt x="419" y="105"/>
                </a:lnTo>
                <a:lnTo>
                  <a:pt x="286" y="278"/>
                </a:lnTo>
                <a:lnTo>
                  <a:pt x="152" y="190"/>
                </a:lnTo>
                <a:lnTo>
                  <a:pt x="0" y="369"/>
                </a:lnTo>
                <a:lnTo>
                  <a:pt x="36" y="400"/>
                </a:lnTo>
                <a:lnTo>
                  <a:pt x="162" y="252"/>
                </a:lnTo>
                <a:lnTo>
                  <a:pt x="298" y="343"/>
                </a:lnTo>
                <a:lnTo>
                  <a:pt x="428" y="171"/>
                </a:lnTo>
                <a:lnTo>
                  <a:pt x="564" y="278"/>
                </a:lnTo>
                <a:lnTo>
                  <a:pt x="733" y="71"/>
                </a:lnTo>
                <a:lnTo>
                  <a:pt x="771" y="105"/>
                </a:lnTo>
                <a:lnTo>
                  <a:pt x="761" y="0"/>
                </a:lnTo>
                <a:close/>
              </a:path>
            </a:pathLst>
          </a:custGeom>
          <a:solidFill>
            <a:srgbClr val="FDFFFE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>
            <a:off x="6658187" y="2221600"/>
            <a:ext cx="382875" cy="383612"/>
          </a:xfrm>
          <a:custGeom>
            <a:avLst/>
            <a:gdLst>
              <a:gd name="T0" fmla="*/ 145 w 437"/>
              <a:gd name="T1" fmla="*/ 119 h 437"/>
              <a:gd name="T2" fmla="*/ 126 w 437"/>
              <a:gd name="T3" fmla="*/ 159 h 437"/>
              <a:gd name="T4" fmla="*/ 197 w 437"/>
              <a:gd name="T5" fmla="*/ 237 h 437"/>
              <a:gd name="T6" fmla="*/ 214 w 437"/>
              <a:gd name="T7" fmla="*/ 245 h 437"/>
              <a:gd name="T8" fmla="*/ 276 w 437"/>
              <a:gd name="T9" fmla="*/ 245 h 437"/>
              <a:gd name="T10" fmla="*/ 276 w 437"/>
              <a:gd name="T11" fmla="*/ 196 h 437"/>
              <a:gd name="T12" fmla="*/ 225 w 437"/>
              <a:gd name="T13" fmla="*/ 196 h 437"/>
              <a:gd name="T14" fmla="*/ 161 w 437"/>
              <a:gd name="T15" fmla="*/ 126 h 437"/>
              <a:gd name="T16" fmla="*/ 145 w 437"/>
              <a:gd name="T17" fmla="*/ 119 h 437"/>
              <a:gd name="T18" fmla="*/ 219 w 437"/>
              <a:gd name="T19" fmla="*/ 388 h 437"/>
              <a:gd name="T20" fmla="*/ 48 w 437"/>
              <a:gd name="T21" fmla="*/ 218 h 437"/>
              <a:gd name="T22" fmla="*/ 219 w 437"/>
              <a:gd name="T23" fmla="*/ 48 h 437"/>
              <a:gd name="T24" fmla="*/ 388 w 437"/>
              <a:gd name="T25" fmla="*/ 218 h 437"/>
              <a:gd name="T26" fmla="*/ 219 w 437"/>
              <a:gd name="T27" fmla="*/ 388 h 437"/>
              <a:gd name="T28" fmla="*/ 219 w 437"/>
              <a:gd name="T29" fmla="*/ 0 h 437"/>
              <a:gd name="T30" fmla="*/ 0 w 437"/>
              <a:gd name="T31" fmla="*/ 218 h 437"/>
              <a:gd name="T32" fmla="*/ 219 w 437"/>
              <a:gd name="T33" fmla="*/ 437 h 437"/>
              <a:gd name="T34" fmla="*/ 437 w 437"/>
              <a:gd name="T35" fmla="*/ 218 h 437"/>
              <a:gd name="T36" fmla="*/ 219 w 437"/>
              <a:gd name="T37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7" h="437">
                <a:moveTo>
                  <a:pt x="145" y="119"/>
                </a:moveTo>
                <a:cubicBezTo>
                  <a:pt x="127" y="119"/>
                  <a:pt x="110" y="142"/>
                  <a:pt x="126" y="159"/>
                </a:cubicBezTo>
                <a:cubicBezTo>
                  <a:pt x="197" y="237"/>
                  <a:pt x="197" y="237"/>
                  <a:pt x="197" y="237"/>
                </a:cubicBezTo>
                <a:cubicBezTo>
                  <a:pt x="201" y="242"/>
                  <a:pt x="207" y="245"/>
                  <a:pt x="214" y="245"/>
                </a:cubicBezTo>
                <a:cubicBezTo>
                  <a:pt x="276" y="245"/>
                  <a:pt x="276" y="245"/>
                  <a:pt x="276" y="245"/>
                </a:cubicBezTo>
                <a:cubicBezTo>
                  <a:pt x="306" y="245"/>
                  <a:pt x="309" y="196"/>
                  <a:pt x="276" y="196"/>
                </a:cubicBezTo>
                <a:cubicBezTo>
                  <a:pt x="225" y="196"/>
                  <a:pt x="225" y="196"/>
                  <a:pt x="225" y="196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56" y="121"/>
                  <a:pt x="151" y="119"/>
                  <a:pt x="145" y="119"/>
                </a:cubicBezTo>
                <a:moveTo>
                  <a:pt x="219" y="388"/>
                </a:moveTo>
                <a:cubicBezTo>
                  <a:pt x="124" y="388"/>
                  <a:pt x="48" y="312"/>
                  <a:pt x="48" y="218"/>
                </a:cubicBezTo>
                <a:cubicBezTo>
                  <a:pt x="48" y="124"/>
                  <a:pt x="124" y="48"/>
                  <a:pt x="219" y="48"/>
                </a:cubicBezTo>
                <a:cubicBezTo>
                  <a:pt x="313" y="48"/>
                  <a:pt x="388" y="124"/>
                  <a:pt x="388" y="218"/>
                </a:cubicBezTo>
                <a:cubicBezTo>
                  <a:pt x="388" y="312"/>
                  <a:pt x="313" y="388"/>
                  <a:pt x="219" y="388"/>
                </a:cubicBezTo>
                <a:moveTo>
                  <a:pt x="219" y="0"/>
                </a:moveTo>
                <a:cubicBezTo>
                  <a:pt x="98" y="0"/>
                  <a:pt x="0" y="97"/>
                  <a:pt x="0" y="218"/>
                </a:cubicBezTo>
                <a:cubicBezTo>
                  <a:pt x="0" y="339"/>
                  <a:pt x="98" y="437"/>
                  <a:pt x="219" y="437"/>
                </a:cubicBezTo>
                <a:cubicBezTo>
                  <a:pt x="339" y="437"/>
                  <a:pt x="437" y="339"/>
                  <a:pt x="437" y="218"/>
                </a:cubicBezTo>
                <a:cubicBezTo>
                  <a:pt x="437" y="97"/>
                  <a:pt x="339" y="0"/>
                  <a:pt x="219" y="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55" name="Freeform 37"/>
          <p:cNvSpPr>
            <a:spLocks noEditPoints="1"/>
          </p:cNvSpPr>
          <p:nvPr/>
        </p:nvSpPr>
        <p:spPr bwMode="auto">
          <a:xfrm>
            <a:off x="3849361" y="2778864"/>
            <a:ext cx="474409" cy="339192"/>
          </a:xfrm>
          <a:custGeom>
            <a:avLst/>
            <a:gdLst>
              <a:gd name="T0" fmla="*/ 37 w 438"/>
              <a:gd name="T1" fmla="*/ 255 h 313"/>
              <a:gd name="T2" fmla="*/ 20 w 438"/>
              <a:gd name="T3" fmla="*/ 237 h 313"/>
              <a:gd name="T4" fmla="*/ 20 w 438"/>
              <a:gd name="T5" fmla="*/ 42 h 313"/>
              <a:gd name="T6" fmla="*/ 37 w 438"/>
              <a:gd name="T7" fmla="*/ 25 h 313"/>
              <a:gd name="T8" fmla="*/ 401 w 438"/>
              <a:gd name="T9" fmla="*/ 25 h 313"/>
              <a:gd name="T10" fmla="*/ 418 w 438"/>
              <a:gd name="T11" fmla="*/ 42 h 313"/>
              <a:gd name="T12" fmla="*/ 418 w 438"/>
              <a:gd name="T13" fmla="*/ 237 h 313"/>
              <a:gd name="T14" fmla="*/ 401 w 438"/>
              <a:gd name="T15" fmla="*/ 255 h 313"/>
              <a:gd name="T16" fmla="*/ 37 w 438"/>
              <a:gd name="T17" fmla="*/ 255 h 313"/>
              <a:gd name="T18" fmla="*/ 424 w 438"/>
              <a:gd name="T19" fmla="*/ 0 h 313"/>
              <a:gd name="T20" fmla="*/ 14 w 438"/>
              <a:gd name="T21" fmla="*/ 0 h 313"/>
              <a:gd name="T22" fmla="*/ 0 w 438"/>
              <a:gd name="T23" fmla="*/ 14 h 313"/>
              <a:gd name="T24" fmla="*/ 0 w 438"/>
              <a:gd name="T25" fmla="*/ 298 h 313"/>
              <a:gd name="T26" fmla="*/ 14 w 438"/>
              <a:gd name="T27" fmla="*/ 313 h 313"/>
              <a:gd name="T28" fmla="*/ 424 w 438"/>
              <a:gd name="T29" fmla="*/ 313 h 313"/>
              <a:gd name="T30" fmla="*/ 438 w 438"/>
              <a:gd name="T31" fmla="*/ 298 h 313"/>
              <a:gd name="T32" fmla="*/ 438 w 438"/>
              <a:gd name="T33" fmla="*/ 14 h 313"/>
              <a:gd name="T34" fmla="*/ 424 w 438"/>
              <a:gd name="T3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8" h="313">
                <a:moveTo>
                  <a:pt x="37" y="255"/>
                </a:moveTo>
                <a:cubicBezTo>
                  <a:pt x="28" y="255"/>
                  <a:pt x="20" y="247"/>
                  <a:pt x="20" y="237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33"/>
                  <a:pt x="28" y="25"/>
                  <a:pt x="37" y="25"/>
                </a:cubicBezTo>
                <a:cubicBezTo>
                  <a:pt x="401" y="25"/>
                  <a:pt x="401" y="25"/>
                  <a:pt x="401" y="25"/>
                </a:cubicBezTo>
                <a:cubicBezTo>
                  <a:pt x="410" y="25"/>
                  <a:pt x="418" y="33"/>
                  <a:pt x="418" y="42"/>
                </a:cubicBezTo>
                <a:cubicBezTo>
                  <a:pt x="418" y="237"/>
                  <a:pt x="418" y="237"/>
                  <a:pt x="418" y="237"/>
                </a:cubicBezTo>
                <a:cubicBezTo>
                  <a:pt x="418" y="247"/>
                  <a:pt x="410" y="255"/>
                  <a:pt x="401" y="255"/>
                </a:cubicBezTo>
                <a:cubicBezTo>
                  <a:pt x="37" y="255"/>
                  <a:pt x="37" y="255"/>
                  <a:pt x="37" y="255"/>
                </a:cubicBezTo>
                <a:moveTo>
                  <a:pt x="424" y="0"/>
                </a:move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06"/>
                  <a:pt x="6" y="313"/>
                  <a:pt x="14" y="313"/>
                </a:cubicBezTo>
                <a:cubicBezTo>
                  <a:pt x="424" y="313"/>
                  <a:pt x="424" y="313"/>
                  <a:pt x="424" y="313"/>
                </a:cubicBezTo>
                <a:cubicBezTo>
                  <a:pt x="432" y="313"/>
                  <a:pt x="438" y="306"/>
                  <a:pt x="438" y="298"/>
                </a:cubicBezTo>
                <a:cubicBezTo>
                  <a:pt x="438" y="14"/>
                  <a:pt x="438" y="14"/>
                  <a:pt x="438" y="14"/>
                </a:cubicBezTo>
                <a:cubicBezTo>
                  <a:pt x="438" y="6"/>
                  <a:pt x="432" y="0"/>
                  <a:pt x="424" y="0"/>
                </a:cubicBezTo>
              </a:path>
            </a:pathLst>
          </a:custGeom>
          <a:solidFill>
            <a:srgbClr val="FDFFFE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>
            <a:off x="4029199" y="3122609"/>
            <a:ext cx="114732" cy="44163"/>
          </a:xfrm>
          <a:prstGeom prst="rect">
            <a:avLst/>
          </a:prstGeom>
          <a:solidFill>
            <a:srgbClr val="FDFFFE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Rectangle 40"/>
          <p:cNvSpPr>
            <a:spLocks noChangeArrowheads="1"/>
          </p:cNvSpPr>
          <p:nvPr/>
        </p:nvSpPr>
        <p:spPr bwMode="auto">
          <a:xfrm>
            <a:off x="3974110" y="3170414"/>
            <a:ext cx="225367" cy="18212"/>
          </a:xfrm>
          <a:prstGeom prst="rect">
            <a:avLst/>
          </a:prstGeom>
          <a:solidFill>
            <a:srgbClr val="FDFFFE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2"/>
          <p:cNvSpPr>
            <a:spLocks/>
          </p:cNvSpPr>
          <p:nvPr/>
        </p:nvSpPr>
        <p:spPr bwMode="auto">
          <a:xfrm>
            <a:off x="3900353" y="2843971"/>
            <a:ext cx="351026" cy="182116"/>
          </a:xfrm>
          <a:custGeom>
            <a:avLst/>
            <a:gdLst>
              <a:gd name="T0" fmla="*/ 761 w 771"/>
              <a:gd name="T1" fmla="*/ 0 h 400"/>
              <a:gd name="T2" fmla="*/ 657 w 771"/>
              <a:gd name="T3" fmla="*/ 9 h 400"/>
              <a:gd name="T4" fmla="*/ 697 w 771"/>
              <a:gd name="T5" fmla="*/ 43 h 400"/>
              <a:gd name="T6" fmla="*/ 557 w 771"/>
              <a:gd name="T7" fmla="*/ 212 h 400"/>
              <a:gd name="T8" fmla="*/ 419 w 771"/>
              <a:gd name="T9" fmla="*/ 105 h 400"/>
              <a:gd name="T10" fmla="*/ 286 w 771"/>
              <a:gd name="T11" fmla="*/ 278 h 400"/>
              <a:gd name="T12" fmla="*/ 152 w 771"/>
              <a:gd name="T13" fmla="*/ 190 h 400"/>
              <a:gd name="T14" fmla="*/ 0 w 771"/>
              <a:gd name="T15" fmla="*/ 369 h 400"/>
              <a:gd name="T16" fmla="*/ 36 w 771"/>
              <a:gd name="T17" fmla="*/ 400 h 400"/>
              <a:gd name="T18" fmla="*/ 162 w 771"/>
              <a:gd name="T19" fmla="*/ 252 h 400"/>
              <a:gd name="T20" fmla="*/ 298 w 771"/>
              <a:gd name="T21" fmla="*/ 343 h 400"/>
              <a:gd name="T22" fmla="*/ 428 w 771"/>
              <a:gd name="T23" fmla="*/ 171 h 400"/>
              <a:gd name="T24" fmla="*/ 564 w 771"/>
              <a:gd name="T25" fmla="*/ 278 h 400"/>
              <a:gd name="T26" fmla="*/ 733 w 771"/>
              <a:gd name="T27" fmla="*/ 71 h 400"/>
              <a:gd name="T28" fmla="*/ 771 w 771"/>
              <a:gd name="T29" fmla="*/ 105 h 400"/>
              <a:gd name="T30" fmla="*/ 761 w 771"/>
              <a:gd name="T31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71" h="400">
                <a:moveTo>
                  <a:pt x="761" y="0"/>
                </a:moveTo>
                <a:lnTo>
                  <a:pt x="657" y="9"/>
                </a:lnTo>
                <a:lnTo>
                  <a:pt x="697" y="43"/>
                </a:lnTo>
                <a:lnTo>
                  <a:pt x="557" y="212"/>
                </a:lnTo>
                <a:lnTo>
                  <a:pt x="419" y="105"/>
                </a:lnTo>
                <a:lnTo>
                  <a:pt x="286" y="278"/>
                </a:lnTo>
                <a:lnTo>
                  <a:pt x="152" y="190"/>
                </a:lnTo>
                <a:lnTo>
                  <a:pt x="0" y="369"/>
                </a:lnTo>
                <a:lnTo>
                  <a:pt x="36" y="400"/>
                </a:lnTo>
                <a:lnTo>
                  <a:pt x="162" y="252"/>
                </a:lnTo>
                <a:lnTo>
                  <a:pt x="298" y="343"/>
                </a:lnTo>
                <a:lnTo>
                  <a:pt x="428" y="171"/>
                </a:lnTo>
                <a:lnTo>
                  <a:pt x="564" y="278"/>
                </a:lnTo>
                <a:lnTo>
                  <a:pt x="733" y="71"/>
                </a:lnTo>
                <a:lnTo>
                  <a:pt x="771" y="105"/>
                </a:lnTo>
                <a:lnTo>
                  <a:pt x="761" y="0"/>
                </a:lnTo>
                <a:close/>
              </a:path>
            </a:pathLst>
          </a:custGeom>
          <a:solidFill>
            <a:srgbClr val="FDFFFE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7"/>
          <p:cNvSpPr>
            <a:spLocks noEditPoints="1"/>
          </p:cNvSpPr>
          <p:nvPr/>
        </p:nvSpPr>
        <p:spPr bwMode="auto">
          <a:xfrm>
            <a:off x="7838021" y="2725885"/>
            <a:ext cx="463279" cy="464170"/>
          </a:xfrm>
          <a:custGeom>
            <a:avLst/>
            <a:gdLst>
              <a:gd name="T0" fmla="*/ 145 w 437"/>
              <a:gd name="T1" fmla="*/ 119 h 437"/>
              <a:gd name="T2" fmla="*/ 126 w 437"/>
              <a:gd name="T3" fmla="*/ 159 h 437"/>
              <a:gd name="T4" fmla="*/ 197 w 437"/>
              <a:gd name="T5" fmla="*/ 237 h 437"/>
              <a:gd name="T6" fmla="*/ 214 w 437"/>
              <a:gd name="T7" fmla="*/ 245 h 437"/>
              <a:gd name="T8" fmla="*/ 276 w 437"/>
              <a:gd name="T9" fmla="*/ 245 h 437"/>
              <a:gd name="T10" fmla="*/ 276 w 437"/>
              <a:gd name="T11" fmla="*/ 196 h 437"/>
              <a:gd name="T12" fmla="*/ 225 w 437"/>
              <a:gd name="T13" fmla="*/ 196 h 437"/>
              <a:gd name="T14" fmla="*/ 161 w 437"/>
              <a:gd name="T15" fmla="*/ 126 h 437"/>
              <a:gd name="T16" fmla="*/ 145 w 437"/>
              <a:gd name="T17" fmla="*/ 119 h 437"/>
              <a:gd name="T18" fmla="*/ 219 w 437"/>
              <a:gd name="T19" fmla="*/ 388 h 437"/>
              <a:gd name="T20" fmla="*/ 48 w 437"/>
              <a:gd name="T21" fmla="*/ 218 h 437"/>
              <a:gd name="T22" fmla="*/ 219 w 437"/>
              <a:gd name="T23" fmla="*/ 48 h 437"/>
              <a:gd name="T24" fmla="*/ 388 w 437"/>
              <a:gd name="T25" fmla="*/ 218 h 437"/>
              <a:gd name="T26" fmla="*/ 219 w 437"/>
              <a:gd name="T27" fmla="*/ 388 h 437"/>
              <a:gd name="T28" fmla="*/ 219 w 437"/>
              <a:gd name="T29" fmla="*/ 0 h 437"/>
              <a:gd name="T30" fmla="*/ 0 w 437"/>
              <a:gd name="T31" fmla="*/ 218 h 437"/>
              <a:gd name="T32" fmla="*/ 219 w 437"/>
              <a:gd name="T33" fmla="*/ 437 h 437"/>
              <a:gd name="T34" fmla="*/ 437 w 437"/>
              <a:gd name="T35" fmla="*/ 218 h 437"/>
              <a:gd name="T36" fmla="*/ 219 w 437"/>
              <a:gd name="T37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7" h="437">
                <a:moveTo>
                  <a:pt x="145" y="119"/>
                </a:moveTo>
                <a:cubicBezTo>
                  <a:pt x="127" y="119"/>
                  <a:pt x="110" y="142"/>
                  <a:pt x="126" y="159"/>
                </a:cubicBezTo>
                <a:cubicBezTo>
                  <a:pt x="197" y="237"/>
                  <a:pt x="197" y="237"/>
                  <a:pt x="197" y="237"/>
                </a:cubicBezTo>
                <a:cubicBezTo>
                  <a:pt x="201" y="242"/>
                  <a:pt x="207" y="245"/>
                  <a:pt x="214" y="245"/>
                </a:cubicBezTo>
                <a:cubicBezTo>
                  <a:pt x="276" y="245"/>
                  <a:pt x="276" y="245"/>
                  <a:pt x="276" y="245"/>
                </a:cubicBezTo>
                <a:cubicBezTo>
                  <a:pt x="306" y="245"/>
                  <a:pt x="309" y="196"/>
                  <a:pt x="276" y="196"/>
                </a:cubicBezTo>
                <a:cubicBezTo>
                  <a:pt x="225" y="196"/>
                  <a:pt x="225" y="196"/>
                  <a:pt x="225" y="196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56" y="121"/>
                  <a:pt x="151" y="119"/>
                  <a:pt x="145" y="119"/>
                </a:cubicBezTo>
                <a:moveTo>
                  <a:pt x="219" y="388"/>
                </a:moveTo>
                <a:cubicBezTo>
                  <a:pt x="124" y="388"/>
                  <a:pt x="48" y="312"/>
                  <a:pt x="48" y="218"/>
                </a:cubicBezTo>
                <a:cubicBezTo>
                  <a:pt x="48" y="124"/>
                  <a:pt x="124" y="48"/>
                  <a:pt x="219" y="48"/>
                </a:cubicBezTo>
                <a:cubicBezTo>
                  <a:pt x="313" y="48"/>
                  <a:pt x="388" y="124"/>
                  <a:pt x="388" y="218"/>
                </a:cubicBezTo>
                <a:cubicBezTo>
                  <a:pt x="388" y="312"/>
                  <a:pt x="313" y="388"/>
                  <a:pt x="219" y="388"/>
                </a:cubicBezTo>
                <a:moveTo>
                  <a:pt x="219" y="0"/>
                </a:moveTo>
                <a:cubicBezTo>
                  <a:pt x="98" y="0"/>
                  <a:pt x="0" y="97"/>
                  <a:pt x="0" y="218"/>
                </a:cubicBezTo>
                <a:cubicBezTo>
                  <a:pt x="0" y="339"/>
                  <a:pt x="98" y="437"/>
                  <a:pt x="219" y="437"/>
                </a:cubicBezTo>
                <a:cubicBezTo>
                  <a:pt x="339" y="437"/>
                  <a:pt x="437" y="339"/>
                  <a:pt x="437" y="218"/>
                </a:cubicBezTo>
                <a:cubicBezTo>
                  <a:pt x="437" y="97"/>
                  <a:pt x="339" y="0"/>
                  <a:pt x="219" y="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1" name="文本框 60"/>
          <p:cNvSpPr txBox="1"/>
          <p:nvPr/>
        </p:nvSpPr>
        <p:spPr>
          <a:xfrm>
            <a:off x="3156094" y="3540866"/>
            <a:ext cx="218262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1ACBE"/>
                </a:solidFill>
                <a:latin typeface="Microsoft YaHei" charset="-122"/>
                <a:ea typeface="Microsoft YaHei" charset="-122"/>
                <a:cs typeface="Microsoft YaHei" charset="-122"/>
              </a:rPr>
              <a:t>互联网企业冲击</a:t>
            </a:r>
            <a:endParaRPr lang="zh-CN" altLang="en-US" sz="2000" b="1" dirty="0">
              <a:solidFill>
                <a:srgbClr val="01ACB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215242" y="3540866"/>
            <a:ext cx="223183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E870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用户需求剧增</a:t>
            </a:r>
            <a:endParaRPr lang="zh-CN" altLang="en-US" sz="2000" b="1" dirty="0">
              <a:solidFill>
                <a:srgbClr val="E870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72624" y="5608141"/>
            <a:ext cx="5678793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金融行业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急需信息化</a:t>
            </a:r>
            <a:r>
              <a:rPr lang="zh-CN" altLang="en-US" sz="2000" b="1">
                <a:latin typeface="Microsoft YaHei" charset="-122"/>
                <a:ea typeface="Microsoft YaHei" charset="-122"/>
                <a:cs typeface="Microsoft YaHei" charset="-122"/>
              </a:rPr>
              <a:t>改造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3945321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" name="图片 1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29" y="1521527"/>
            <a:ext cx="3743116" cy="22785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4075" y="4025737"/>
            <a:ext cx="3741452" cy="227857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0115" y="1521527"/>
            <a:ext cx="6785412" cy="123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银行网点大堂显示屏</a:t>
            </a:r>
            <a:endParaRPr kumimoji="0" lang="en-US" altLang="zh-CN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银行网点大多采用</a:t>
            </a:r>
            <a:r>
              <a:rPr kumimoji="0" lang="en-US" altLang="zh-CN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LED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显示屏，颜色较为单一，显示内容单一，无法显示更多内容，而且屏幕一般尺寸较大，成本较高，电量消耗大。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129" y="4025737"/>
            <a:ext cx="6590343" cy="123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银行网点功能触摸屏</a:t>
            </a:r>
            <a:endParaRPr kumimoji="0" lang="en-US" altLang="zh-CN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银行网点功能触摸屏较小，而且精准度较低，经常发生误操作的情况，另外由于屏幕尺寸较小，所以无法查看较多的内容，只能通过放大、缩小或拖拽的形式查看全部内容，操作极为不便。</a:t>
            </a:r>
          </a:p>
        </p:txBody>
      </p:sp>
    </p:spTree>
    <p:extLst>
      <p:ext uri="{BB962C8B-B14F-4D97-AF65-F5344CB8AC3E}">
        <p14:creationId xmlns:p14="http://schemas.microsoft.com/office/powerpoint/2010/main" val="111869045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4075" y="3800105"/>
            <a:ext cx="3741451" cy="2278578"/>
          </a:xfrm>
          <a:prstGeom prst="rect">
            <a:avLst/>
          </a:prstGeom>
        </p:spPr>
      </p:pic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29" y="1521528"/>
            <a:ext cx="3743116" cy="227857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720115" y="1521527"/>
            <a:ext cx="6785411" cy="123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充分利用排队人员闲暇时间进行业务介绍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银行网点办理业务人数较多，但是没有合理规划办理业务人员的闲暇时间，办理业务人员在等待过程中多数时间都在玩手机或者做其他事情，网点大厅没有可以吸引到办理业务人员的注意力。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5129" y="4025737"/>
            <a:ext cx="6087919" cy="123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展示内容单一</a:t>
            </a:r>
            <a:endParaRPr kumimoji="0" lang="en-US" altLang="zh-CN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目前银行网点的展示方式较为单一，多数使用广告机，分辨率低，只能展示视频或图片，没有增加互动的相关体验，对于客户的吸引力较低。</a:t>
            </a:r>
            <a:endParaRPr kumimoji="0" lang="zh-CN" altLang="en-US" sz="16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4030568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29" y="1521527"/>
            <a:ext cx="3743116" cy="2278578"/>
          </a:xfrm>
          <a:prstGeom prst="rect">
            <a:avLst/>
          </a:prstGeom>
        </p:spPr>
      </p:pic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20115" y="1521527"/>
            <a:ext cx="6785411" cy="1508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会议设备低效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金融行业开会多数使用投影仪等设备，屏幕亮度低，开会需要关闭窗帘和关灯，导致会议室较为昏暗，使与会者昏昏欲睡，并且设备较为复杂，线材较多，不方便连接和使用，同事投影仪只有显示功能，较为单一，无法互动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5129" y="4025737"/>
            <a:ext cx="6087919" cy="1508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远程会议设备</a:t>
            </a:r>
            <a:endParaRPr kumimoji="0" lang="en-US" altLang="zh-CN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目前金融行业采用的远程会议设备多数采用硬件，价格昂贵，并且操作难度大，另外各个远程会议品牌兼容性较差，无法进行统一适配，而且远程会议对于网络的要求较高，增加了网络设计的成本。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9211" y="4068327"/>
            <a:ext cx="3756315" cy="227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7947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136" y="2191019"/>
            <a:ext cx="2934692" cy="1738459"/>
          </a:xfrm>
          <a:prstGeom prst="rect">
            <a:avLst/>
          </a:prstGeom>
        </p:spPr>
      </p:pic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金融行业现状分析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7" name="组合 50"/>
          <p:cNvGrpSpPr/>
          <p:nvPr/>
        </p:nvGrpSpPr>
        <p:grpSpPr>
          <a:xfrm>
            <a:off x="734819" y="2135735"/>
            <a:ext cx="2182553" cy="1753394"/>
            <a:chOff x="676761" y="2135735"/>
            <a:chExt cx="2182553" cy="1753394"/>
          </a:xfrm>
        </p:grpSpPr>
        <p:sp>
          <p:nvSpPr>
            <p:cNvPr id="8" name="文本框 7"/>
            <p:cNvSpPr txBox="1"/>
            <p:nvPr/>
          </p:nvSpPr>
          <p:spPr>
            <a:xfrm>
              <a:off x="676761" y="2611856"/>
              <a:ext cx="2182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采用传统投影需要关灯、拉窗帘、会议环境昏暗。投影仪清晰度差，不能满足金融会议病例图片展示需求。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02473" y="213573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昏暗的环境</a:t>
              </a:r>
            </a:p>
          </p:txBody>
        </p:sp>
      </p:grpSp>
      <p:grpSp>
        <p:nvGrpSpPr>
          <p:cNvPr id="10" name="组合 58"/>
          <p:cNvGrpSpPr/>
          <p:nvPr/>
        </p:nvGrpSpPr>
        <p:grpSpPr>
          <a:xfrm>
            <a:off x="9399850" y="2135735"/>
            <a:ext cx="2182553" cy="1781105"/>
            <a:chOff x="676761" y="2135735"/>
            <a:chExt cx="2182553" cy="1781105"/>
          </a:xfrm>
        </p:grpSpPr>
        <p:sp>
          <p:nvSpPr>
            <p:cNvPr id="11" name="文本框 10"/>
            <p:cNvSpPr txBox="1"/>
            <p:nvPr/>
          </p:nvSpPr>
          <p:spPr>
            <a:xfrm>
              <a:off x="676761" y="2639567"/>
              <a:ext cx="2182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资料需提前打印发放，浪费办公资源。昏暗的环境加上各自阅读资料，注意力容易分散，会议质量更加无法把控。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1497" y="213573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注意力分散</a:t>
              </a:r>
            </a:p>
          </p:txBody>
        </p:sp>
      </p:grpSp>
      <p:grpSp>
        <p:nvGrpSpPr>
          <p:cNvPr id="13" name="组合 66"/>
          <p:cNvGrpSpPr/>
          <p:nvPr/>
        </p:nvGrpSpPr>
        <p:grpSpPr>
          <a:xfrm>
            <a:off x="734819" y="4152447"/>
            <a:ext cx="2182553" cy="1990383"/>
            <a:chOff x="676761" y="2135735"/>
            <a:chExt cx="2182553" cy="1990383"/>
          </a:xfrm>
        </p:grpSpPr>
        <p:sp>
          <p:nvSpPr>
            <p:cNvPr id="14" name="文本框 13"/>
            <p:cNvSpPr txBox="1"/>
            <p:nvPr/>
          </p:nvSpPr>
          <p:spPr>
            <a:xfrm>
              <a:off x="676761" y="2611857"/>
              <a:ext cx="2182553" cy="1514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对重点问题、图片无法批注说明，只能空讲。培训分享无法互动讲解，想法和建议无法第一时间记录保存，造成会议或培训效果差。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35681" y="213573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无法批注重点</a:t>
              </a:r>
            </a:p>
          </p:txBody>
        </p:sp>
      </p:grpSp>
      <p:grpSp>
        <p:nvGrpSpPr>
          <p:cNvPr id="17" name="组合 74"/>
          <p:cNvGrpSpPr/>
          <p:nvPr/>
        </p:nvGrpSpPr>
        <p:grpSpPr>
          <a:xfrm>
            <a:off x="9399850" y="4152447"/>
            <a:ext cx="2182553" cy="2196973"/>
            <a:chOff x="676761" y="2135735"/>
            <a:chExt cx="2182553" cy="2196973"/>
          </a:xfrm>
        </p:grpSpPr>
        <p:sp>
          <p:nvSpPr>
            <p:cNvPr id="19" name="文本框 18"/>
            <p:cNvSpPr txBox="1"/>
            <p:nvPr/>
          </p:nvSpPr>
          <p:spPr>
            <a:xfrm>
              <a:off x="676761" y="2598002"/>
              <a:ext cx="2182553" cy="173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如需要进行远程会议或远程培训，还需要购买多种设备，如白板、摄像头、麦克风、远程设备、电视等。购买成本和使用成本高，而且书写内容还无法实时共享。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1500" y="213573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设备繁多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983015" y="1529507"/>
            <a:ext cx="6087919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金融行业会议现状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315" y="2191019"/>
            <a:ext cx="2938813" cy="173845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314" y="4211323"/>
            <a:ext cx="2938813" cy="172582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075" y="4211323"/>
            <a:ext cx="2938813" cy="175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3646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14601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63" name="MAXHUB 高效的会议平台"/>
          <p:cNvSpPr>
            <a:spLocks noGrp="1"/>
          </p:cNvSpPr>
          <p:nvPr>
            <p:ph type="body" sz="quarter" idx="1"/>
          </p:nvPr>
        </p:nvSpPr>
        <p:spPr>
          <a:xfrm>
            <a:off x="610124" y="1276167"/>
            <a:ext cx="4149499" cy="1525816"/>
          </a:xfrm>
          <a:prstGeom prst="rect">
            <a:avLst/>
          </a:prstGeom>
        </p:spPr>
        <p:txBody>
          <a:bodyPr/>
          <a:lstStyle/>
          <a:p>
            <a:pPr>
              <a:defRPr sz="1600" b="1"/>
            </a:pP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dirty="0" err="1">
                <a:latin typeface="Microsoft YaHei" charset="-122"/>
                <a:ea typeface="Microsoft YaHei" charset="-122"/>
                <a:cs typeface="Microsoft YaHei" charset="-122"/>
              </a:rPr>
              <a:t>高效会议平台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4" name="二、产品简介"/>
          <p:cNvSpPr>
            <a:spLocks noGrp="1"/>
          </p:cNvSpPr>
          <p:nvPr>
            <p:ph type="title"/>
          </p:nvPr>
        </p:nvSpPr>
        <p:spPr>
          <a:xfrm>
            <a:off x="613910" y="757065"/>
            <a:ext cx="4141928" cy="76141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三</a:t>
            </a: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、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5" name="幻灯片编号"/>
          <p:cNvSpPr>
            <a:spLocks noGrp="1"/>
          </p:cNvSpPr>
          <p:nvPr>
            <p:ph type="sldNum" sz="quarter" idx="2"/>
          </p:nvPr>
        </p:nvSpPr>
        <p:spPr>
          <a:xfrm>
            <a:off x="602077" y="6039621"/>
            <a:ext cx="160647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3365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集多功能于一体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4" name="* 功能以实际为准。"/>
          <p:cNvSpPr/>
          <p:nvPr/>
        </p:nvSpPr>
        <p:spPr>
          <a:xfrm>
            <a:off x="10169871" y="6433725"/>
            <a:ext cx="144847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 sz="800">
                <a:solidFill>
                  <a:srgbClr val="91919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功能以实际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机型</a:t>
            </a:r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为准。</a:t>
            </a:r>
          </a:p>
        </p:txBody>
      </p:sp>
      <p:sp>
        <p:nvSpPr>
          <p:cNvPr id="206" name="幻灯片编号"/>
          <p:cNvSpPr>
            <a:spLocks noGrp="1"/>
          </p:cNvSpPr>
          <p:nvPr>
            <p:ph type="sldNum" sz="quarter" idx="4294967295"/>
          </p:nvPr>
        </p:nvSpPr>
        <p:spPr>
          <a:xfrm>
            <a:off x="602077" y="6039621"/>
            <a:ext cx="217152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grpSp>
        <p:nvGrpSpPr>
          <p:cNvPr id="2" name="组 1"/>
          <p:cNvGrpSpPr/>
          <p:nvPr/>
        </p:nvGrpSpPr>
        <p:grpSpPr>
          <a:xfrm>
            <a:off x="606898" y="2239029"/>
            <a:ext cx="10978205" cy="3202278"/>
            <a:chOff x="704247" y="2239029"/>
            <a:chExt cx="10978205" cy="320227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09071" y="2239030"/>
              <a:ext cx="527883" cy="3202277"/>
            </a:xfrm>
            <a:prstGeom prst="rect">
              <a:avLst/>
            </a:prstGeom>
          </p:spPr>
        </p:pic>
        <p:sp>
          <p:nvSpPr>
            <p:cNvPr id="193" name="会议记录邮件发送"/>
            <p:cNvSpPr/>
            <p:nvPr/>
          </p:nvSpPr>
          <p:spPr>
            <a:xfrm>
              <a:off x="774917" y="4354084"/>
              <a:ext cx="160731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algn="r"/>
              <a:r>
                <a:rPr sz="1400">
                  <a:solidFill>
                    <a:schemeClr val="bg2">
                      <a:lumMod val="75000"/>
                    </a:schemeClr>
                  </a:solidFill>
                </a:rPr>
                <a:t>会议记录邮件发送</a:t>
              </a:r>
            </a:p>
          </p:txBody>
        </p:sp>
        <p:sp>
          <p:nvSpPr>
            <p:cNvPr id="194" name="双笔同时流畅书写"/>
            <p:cNvSpPr/>
            <p:nvPr/>
          </p:nvSpPr>
          <p:spPr>
            <a:xfrm>
              <a:off x="741409" y="2994436"/>
              <a:ext cx="1640822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algn="r"/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双笔同时</a:t>
              </a:r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自如</a:t>
              </a:r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书写</a:t>
              </a:r>
            </a:p>
          </p:txBody>
        </p:sp>
        <p:sp>
          <p:nvSpPr>
            <p:cNvPr id="195" name="双摄像头高清捕捉"/>
            <p:cNvSpPr/>
            <p:nvPr/>
          </p:nvSpPr>
          <p:spPr>
            <a:xfrm>
              <a:off x="9785365" y="3674260"/>
              <a:ext cx="163349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sz="1400">
                  <a:solidFill>
                    <a:schemeClr val="bg2">
                      <a:lumMod val="75000"/>
                    </a:schemeClr>
                  </a:solidFill>
                </a:rPr>
                <a:t>双摄像头高清捕捉</a:t>
              </a:r>
            </a:p>
          </p:txBody>
        </p:sp>
        <p:sp>
          <p:nvSpPr>
            <p:cNvPr id="196" name="电脑手机无线传屏"/>
            <p:cNvSpPr/>
            <p:nvPr/>
          </p:nvSpPr>
          <p:spPr>
            <a:xfrm>
              <a:off x="9785365" y="2314612"/>
              <a:ext cx="1619277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电脑手机无线传屏</a:t>
              </a:r>
            </a:p>
          </p:txBody>
        </p:sp>
        <p:sp>
          <p:nvSpPr>
            <p:cNvPr id="197" name="电子白板流畅书写"/>
            <p:cNvSpPr/>
            <p:nvPr/>
          </p:nvSpPr>
          <p:spPr>
            <a:xfrm>
              <a:off x="707073" y="2314612"/>
              <a:ext cx="1675158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algn="r"/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电子白板流畅书写</a:t>
              </a:r>
            </a:p>
          </p:txBody>
        </p:sp>
        <p:sp>
          <p:nvSpPr>
            <p:cNvPr id="198" name="任意通道随意批注"/>
            <p:cNvSpPr/>
            <p:nvPr/>
          </p:nvSpPr>
          <p:spPr>
            <a:xfrm>
              <a:off x="704247" y="5033909"/>
              <a:ext cx="167798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algn="r"/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任意通道随</a:t>
              </a:r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心</a:t>
              </a:r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批注</a:t>
              </a:r>
            </a:p>
          </p:txBody>
        </p:sp>
        <p:sp>
          <p:nvSpPr>
            <p:cNvPr id="199" name="语音助手唤醒功能"/>
            <p:cNvSpPr/>
            <p:nvPr/>
          </p:nvSpPr>
          <p:spPr>
            <a:xfrm>
              <a:off x="9785365" y="2994436"/>
              <a:ext cx="1679782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sz="1400">
                  <a:solidFill>
                    <a:schemeClr val="bg2">
                      <a:lumMod val="75000"/>
                    </a:schemeClr>
                  </a:solidFill>
                </a:rPr>
                <a:t>语音助手唤醒功能</a:t>
              </a:r>
            </a:p>
          </p:txBody>
        </p:sp>
        <p:sp>
          <p:nvSpPr>
            <p:cNvPr id="200" name="高性能模块化设计"/>
            <p:cNvSpPr/>
            <p:nvPr/>
          </p:nvSpPr>
          <p:spPr>
            <a:xfrm>
              <a:off x="9785365" y="5033909"/>
              <a:ext cx="1619277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sz="1400">
                  <a:solidFill>
                    <a:schemeClr val="bg2">
                      <a:lumMod val="75000"/>
                    </a:schemeClr>
                  </a:solidFill>
                </a:rPr>
                <a:t>高性能模块化设计</a:t>
              </a:r>
            </a:p>
          </p:txBody>
        </p:sp>
        <p:sp>
          <p:nvSpPr>
            <p:cNvPr id="201" name="4k/1080P 高清显示"/>
            <p:cNvSpPr/>
            <p:nvPr/>
          </p:nvSpPr>
          <p:spPr>
            <a:xfrm>
              <a:off x="9785365" y="4354084"/>
              <a:ext cx="1897087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/>
            <a:p>
              <a: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r>
                <a:rPr lang="en-US" sz="1400" dirty="0">
                  <a:solidFill>
                    <a:schemeClr val="bg2">
                      <a:lumMod val="75000"/>
                    </a:schemeClr>
                  </a:solidFill>
                </a:rPr>
                <a:t>K</a:t>
              </a:r>
              <a:r>
                <a:rPr sz="1400" dirty="0">
                  <a:solidFill>
                    <a:schemeClr val="bg2">
                      <a:lumMod val="75000"/>
                    </a:schemeClr>
                  </a:solidFill>
                </a:rPr>
                <a:t>/1080P 高清显示</a:t>
              </a:r>
            </a:p>
          </p:txBody>
        </p:sp>
        <p:sp>
          <p:nvSpPr>
            <p:cNvPr id="202" name="会议记录扫码带走"/>
            <p:cNvSpPr/>
            <p:nvPr/>
          </p:nvSpPr>
          <p:spPr>
            <a:xfrm>
              <a:off x="753560" y="3674260"/>
              <a:ext cx="1628671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algn="r"/>
              <a:r>
                <a:rPr sz="1400">
                  <a:solidFill>
                    <a:schemeClr val="bg2">
                      <a:lumMod val="75000"/>
                    </a:schemeClr>
                  </a:solidFill>
                </a:rPr>
                <a:t>会议记录扫码带走</a:t>
              </a:r>
            </a:p>
          </p:txBody>
        </p:sp>
        <p:pic>
          <p:nvPicPr>
            <p:cNvPr id="205" name="image20.png" descr="image20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635" y="2239029"/>
              <a:ext cx="5484067" cy="311174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8684" y="2239029"/>
              <a:ext cx="531582" cy="320227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 148"/>
          <p:cNvGrpSpPr/>
          <p:nvPr/>
        </p:nvGrpSpPr>
        <p:grpSpPr>
          <a:xfrm>
            <a:off x="2905125" y="1465981"/>
            <a:ext cx="6381750" cy="4529353"/>
            <a:chOff x="2905125" y="1190409"/>
            <a:chExt cx="6381750" cy="4529353"/>
          </a:xfrm>
        </p:grpSpPr>
        <p:grpSp>
          <p:nvGrpSpPr>
            <p:cNvPr id="98" name="组合 78"/>
            <p:cNvGrpSpPr/>
            <p:nvPr/>
          </p:nvGrpSpPr>
          <p:grpSpPr>
            <a:xfrm>
              <a:off x="2905125" y="1190409"/>
              <a:ext cx="6381750" cy="2343366"/>
              <a:chOff x="2086660" y="2136420"/>
              <a:chExt cx="6694369" cy="2458160"/>
            </a:xfrm>
          </p:grpSpPr>
          <p:sp>
            <p:nvSpPr>
              <p:cNvPr id="99" name="任意多边形 10"/>
              <p:cNvSpPr>
                <a:spLocks/>
              </p:cNvSpPr>
              <p:nvPr/>
            </p:nvSpPr>
            <p:spPr bwMode="auto">
              <a:xfrm rot="10800000">
                <a:off x="2090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lumOff val="50000"/>
                </a:schemeClr>
              </a:soli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任意多边形 11"/>
              <p:cNvSpPr>
                <a:spLocks/>
              </p:cNvSpPr>
              <p:nvPr/>
            </p:nvSpPr>
            <p:spPr bwMode="auto">
              <a:xfrm rot="10800000">
                <a:off x="40586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EDEDE"/>
                  </a:gs>
                  <a:gs pos="25000">
                    <a:srgbClr val="FDFDFD"/>
                  </a:gs>
                </a:gsLst>
                <a:lin ang="2700000" scaled="1"/>
              </a:gra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任意多边形 12"/>
              <p:cNvSpPr>
                <a:spLocks/>
              </p:cNvSpPr>
              <p:nvPr/>
            </p:nvSpPr>
            <p:spPr bwMode="auto">
              <a:xfrm rot="10800000">
                <a:off x="6027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EDEDE"/>
                  </a:gs>
                  <a:gs pos="25000">
                    <a:srgbClr val="FDFDFD"/>
                  </a:gs>
                </a:gsLst>
                <a:lin ang="2700000" scaled="1"/>
              </a:gra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03" name="组合 60"/>
              <p:cNvGrpSpPr/>
              <p:nvPr/>
            </p:nvGrpSpPr>
            <p:grpSpPr>
              <a:xfrm>
                <a:off x="6092531" y="3419962"/>
                <a:ext cx="695702" cy="959447"/>
                <a:chOff x="4118493" y="3419962"/>
                <a:chExt cx="695702" cy="959447"/>
              </a:xfrm>
            </p:grpSpPr>
            <p:sp>
              <p:nvSpPr>
                <p:cNvPr id="111" name="任意多边形 61"/>
                <p:cNvSpPr>
                  <a:spLocks/>
                </p:cNvSpPr>
                <p:nvPr/>
              </p:nvSpPr>
              <p:spPr bwMode="auto">
                <a:xfrm rot="10800000">
                  <a:off x="4356745" y="3839835"/>
                  <a:ext cx="457450" cy="539574"/>
                </a:xfrm>
                <a:custGeom>
                  <a:avLst/>
                  <a:gdLst>
                    <a:gd name="connsiteX0" fmla="*/ 238666 w 457450"/>
                    <a:gd name="connsiteY0" fmla="*/ 539574 h 539574"/>
                    <a:gd name="connsiteX1" fmla="*/ 228283 w 457450"/>
                    <a:gd name="connsiteY1" fmla="*/ 521578 h 539574"/>
                    <a:gd name="connsiteX2" fmla="*/ 46013 w 457450"/>
                    <a:gd name="connsiteY2" fmla="*/ 205692 h 539574"/>
                    <a:gd name="connsiteX3" fmla="*/ 0 w 457450"/>
                    <a:gd name="connsiteY3" fmla="*/ 125948 h 539574"/>
                    <a:gd name="connsiteX4" fmla="*/ 218784 w 457450"/>
                    <a:gd name="connsiteY4" fmla="*/ 0 h 539574"/>
                    <a:gd name="connsiteX5" fmla="*/ 226318 w 457450"/>
                    <a:gd name="connsiteY5" fmla="*/ 13058 h 539574"/>
                    <a:gd name="connsiteX6" fmla="*/ 446886 w 457450"/>
                    <a:gd name="connsiteY6" fmla="*/ 395318 h 539574"/>
                    <a:gd name="connsiteX7" fmla="*/ 457450 w 457450"/>
                    <a:gd name="connsiteY7" fmla="*/ 413626 h 539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7450" h="539574">
                      <a:moveTo>
                        <a:pt x="238666" y="539574"/>
                      </a:moveTo>
                      <a:lnTo>
                        <a:pt x="228283" y="521578"/>
                      </a:lnTo>
                      <a:cubicBezTo>
                        <a:pt x="189458" y="454292"/>
                        <a:pt x="131759" y="354296"/>
                        <a:pt x="46013" y="205692"/>
                      </a:cubicBezTo>
                      <a:lnTo>
                        <a:pt x="0" y="125948"/>
                      </a:lnTo>
                      <a:lnTo>
                        <a:pt x="218784" y="0"/>
                      </a:lnTo>
                      <a:lnTo>
                        <a:pt x="226318" y="13058"/>
                      </a:lnTo>
                      <a:cubicBezTo>
                        <a:pt x="324079" y="182484"/>
                        <a:pt x="395178" y="305704"/>
                        <a:pt x="446886" y="395318"/>
                      </a:cubicBezTo>
                      <a:lnTo>
                        <a:pt x="457450" y="41362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tx1">
                        <a:alpha val="93000"/>
                      </a:schemeClr>
                    </a:gs>
                    <a:gs pos="0">
                      <a:srgbClr val="FBFBFB">
                        <a:alpha val="0"/>
                      </a:srgbClr>
                    </a:gs>
                  </a:gsLst>
                  <a:lin ang="2700000" scaled="1"/>
                </a:gradFill>
                <a:ln w="22225"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任意多边形 62"/>
                <p:cNvSpPr>
                  <a:spLocks/>
                </p:cNvSpPr>
                <p:nvPr/>
              </p:nvSpPr>
              <p:spPr bwMode="auto">
                <a:xfrm rot="10800000">
                  <a:off x="4118493" y="3419962"/>
                  <a:ext cx="457450" cy="539574"/>
                </a:xfrm>
                <a:custGeom>
                  <a:avLst/>
                  <a:gdLst>
                    <a:gd name="connsiteX0" fmla="*/ 238666 w 457450"/>
                    <a:gd name="connsiteY0" fmla="*/ 539574 h 539574"/>
                    <a:gd name="connsiteX1" fmla="*/ 228283 w 457450"/>
                    <a:gd name="connsiteY1" fmla="*/ 521578 h 539574"/>
                    <a:gd name="connsiteX2" fmla="*/ 46013 w 457450"/>
                    <a:gd name="connsiteY2" fmla="*/ 205692 h 539574"/>
                    <a:gd name="connsiteX3" fmla="*/ 0 w 457450"/>
                    <a:gd name="connsiteY3" fmla="*/ 125948 h 539574"/>
                    <a:gd name="connsiteX4" fmla="*/ 218784 w 457450"/>
                    <a:gd name="connsiteY4" fmla="*/ 0 h 539574"/>
                    <a:gd name="connsiteX5" fmla="*/ 226318 w 457450"/>
                    <a:gd name="connsiteY5" fmla="*/ 13058 h 539574"/>
                    <a:gd name="connsiteX6" fmla="*/ 446886 w 457450"/>
                    <a:gd name="connsiteY6" fmla="*/ 395318 h 539574"/>
                    <a:gd name="connsiteX7" fmla="*/ 457450 w 457450"/>
                    <a:gd name="connsiteY7" fmla="*/ 413626 h 539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7450" h="539574">
                      <a:moveTo>
                        <a:pt x="238666" y="539574"/>
                      </a:moveTo>
                      <a:lnTo>
                        <a:pt x="228283" y="521578"/>
                      </a:lnTo>
                      <a:cubicBezTo>
                        <a:pt x="189458" y="454292"/>
                        <a:pt x="131759" y="354296"/>
                        <a:pt x="46013" y="205692"/>
                      </a:cubicBezTo>
                      <a:lnTo>
                        <a:pt x="0" y="125948"/>
                      </a:lnTo>
                      <a:lnTo>
                        <a:pt x="218784" y="0"/>
                      </a:lnTo>
                      <a:lnTo>
                        <a:pt x="226318" y="13058"/>
                      </a:lnTo>
                      <a:cubicBezTo>
                        <a:pt x="324079" y="182484"/>
                        <a:pt x="395178" y="305704"/>
                        <a:pt x="446886" y="395318"/>
                      </a:cubicBezTo>
                      <a:lnTo>
                        <a:pt x="457450" y="413626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tx1">
                        <a:alpha val="43000"/>
                      </a:schemeClr>
                    </a:gs>
                    <a:gs pos="100000">
                      <a:srgbClr val="ECECEC">
                        <a:alpha val="0"/>
                      </a:srgbClr>
                    </a:gs>
                  </a:gsLst>
                  <a:lin ang="2700000" scaled="1"/>
                </a:gradFill>
                <a:ln w="22225"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4" name="Freeform 5"/>
              <p:cNvSpPr>
                <a:spLocks/>
              </p:cNvSpPr>
              <p:nvPr/>
            </p:nvSpPr>
            <p:spPr bwMode="auto">
              <a:xfrm rot="10800000">
                <a:off x="2086660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0800000">
                <a:off x="4047276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 rot="10800000">
                <a:off x="6002647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任意多边形 65"/>
              <p:cNvSpPr>
                <a:spLocks/>
              </p:cNvSpPr>
              <p:nvPr/>
            </p:nvSpPr>
            <p:spPr bwMode="auto">
              <a:xfrm rot="10800000">
                <a:off x="5993547" y="3423138"/>
                <a:ext cx="808695" cy="1056302"/>
              </a:xfrm>
              <a:custGeom>
                <a:avLst/>
                <a:gdLst>
                  <a:gd name="connsiteX0" fmla="*/ 284569 w 808695"/>
                  <a:gd name="connsiteY0" fmla="*/ 1056302 h 1056302"/>
                  <a:gd name="connsiteX1" fmla="*/ 0 w 808695"/>
                  <a:gd name="connsiteY1" fmla="*/ 1056302 h 1056302"/>
                  <a:gd name="connsiteX2" fmla="*/ 806 w 808695"/>
                  <a:gd name="connsiteY2" fmla="*/ 1048810 h 1056302"/>
                  <a:gd name="connsiteX3" fmla="*/ 22364 w 808695"/>
                  <a:gd name="connsiteY3" fmla="*/ 990408 h 1056302"/>
                  <a:gd name="connsiteX4" fmla="*/ 587155 w 808695"/>
                  <a:gd name="connsiteY4" fmla="*/ 11584 h 1056302"/>
                  <a:gd name="connsiteX5" fmla="*/ 596709 w 808695"/>
                  <a:gd name="connsiteY5" fmla="*/ 0 h 1056302"/>
                  <a:gd name="connsiteX6" fmla="*/ 808695 w 808695"/>
                  <a:gd name="connsiteY6" fmla="*/ 178879 h 1056302"/>
                  <a:gd name="connsiteX7" fmla="*/ 779936 w 808695"/>
                  <a:gd name="connsiteY7" fmla="*/ 199858 h 1056302"/>
                  <a:gd name="connsiteX8" fmla="*/ 748157 w 808695"/>
                  <a:gd name="connsiteY8" fmla="*/ 238393 h 1056302"/>
                  <a:gd name="connsiteX9" fmla="*/ 299403 w 808695"/>
                  <a:gd name="connsiteY9" fmla="*/ 1016116 h 105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8695" h="1056302">
                    <a:moveTo>
                      <a:pt x="284569" y="1056302"/>
                    </a:moveTo>
                    <a:lnTo>
                      <a:pt x="0" y="1056302"/>
                    </a:lnTo>
                    <a:lnTo>
                      <a:pt x="806" y="1048810"/>
                    </a:lnTo>
                    <a:cubicBezTo>
                      <a:pt x="5597" y="1027493"/>
                      <a:pt x="12783" y="1007563"/>
                      <a:pt x="22364" y="990408"/>
                    </a:cubicBezTo>
                    <a:cubicBezTo>
                      <a:pt x="587155" y="11584"/>
                      <a:pt x="587155" y="11584"/>
                      <a:pt x="587155" y="11584"/>
                    </a:cubicBezTo>
                    <a:lnTo>
                      <a:pt x="596709" y="0"/>
                    </a:lnTo>
                    <a:lnTo>
                      <a:pt x="808695" y="178879"/>
                    </a:lnTo>
                    <a:lnTo>
                      <a:pt x="779936" y="199858"/>
                    </a:lnTo>
                    <a:cubicBezTo>
                      <a:pt x="767089" y="211734"/>
                      <a:pt x="756171" y="224763"/>
                      <a:pt x="748157" y="238393"/>
                    </a:cubicBezTo>
                    <a:cubicBezTo>
                      <a:pt x="748157" y="238393"/>
                      <a:pt x="748157" y="238393"/>
                      <a:pt x="299403" y="1016116"/>
                    </a:cubicBezTo>
                    <a:close/>
                  </a:path>
                </a:pathLst>
              </a:custGeom>
              <a:solidFill>
                <a:srgbClr val="FDFDFD"/>
              </a:solidFill>
              <a:ln w="22225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 rot="18000000">
                <a:off x="4397086" y="2629576"/>
                <a:ext cx="269684" cy="23899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/>
              <p:cNvSpPr/>
              <p:nvPr/>
            </p:nvSpPr>
            <p:spPr>
              <a:xfrm rot="18000000">
                <a:off x="6352559" y="2629576"/>
                <a:ext cx="269684" cy="238990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5" name="Freeform 48"/>
            <p:cNvSpPr>
              <a:spLocks noEditPoints="1"/>
            </p:cNvSpPr>
            <p:nvPr/>
          </p:nvSpPr>
          <p:spPr bwMode="auto">
            <a:xfrm>
              <a:off x="5846008" y="2014704"/>
              <a:ext cx="607812" cy="661057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6" name="组合 112"/>
            <p:cNvGrpSpPr/>
            <p:nvPr/>
          </p:nvGrpSpPr>
          <p:grpSpPr>
            <a:xfrm>
              <a:off x="3752658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2562224" y="4857200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1" name="组合 113"/>
            <p:cNvGrpSpPr/>
            <p:nvPr/>
          </p:nvGrpSpPr>
          <p:grpSpPr>
            <a:xfrm>
              <a:off x="5694604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2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6" name="组合 121"/>
            <p:cNvGrpSpPr/>
            <p:nvPr/>
          </p:nvGrpSpPr>
          <p:grpSpPr>
            <a:xfrm>
              <a:off x="7605157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33" name="文本框 132"/>
            <p:cNvSpPr txBox="1"/>
            <p:nvPr/>
          </p:nvSpPr>
          <p:spPr>
            <a:xfrm>
              <a:off x="346191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网点转型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5359778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效率提升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726328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视频银行</a:t>
              </a:r>
            </a:p>
          </p:txBody>
        </p:sp>
        <p:grpSp>
          <p:nvGrpSpPr>
            <p:cNvPr id="140" name="组合 142"/>
            <p:cNvGrpSpPr/>
            <p:nvPr/>
          </p:nvGrpSpPr>
          <p:grpSpPr>
            <a:xfrm>
              <a:off x="3967706" y="2095929"/>
              <a:ext cx="533322" cy="580364"/>
              <a:chOff x="4873620" y="1965325"/>
              <a:chExt cx="269882" cy="293688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1" name="Freeform 502"/>
              <p:cNvSpPr>
                <a:spLocks/>
              </p:cNvSpPr>
              <p:nvPr/>
            </p:nvSpPr>
            <p:spPr bwMode="auto">
              <a:xfrm>
                <a:off x="4873620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503"/>
              <p:cNvSpPr>
                <a:spLocks/>
              </p:cNvSpPr>
              <p:nvPr/>
            </p:nvSpPr>
            <p:spPr bwMode="auto">
              <a:xfrm>
                <a:off x="4884737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504"/>
              <p:cNvSpPr>
                <a:spLocks/>
              </p:cNvSpPr>
              <p:nvPr/>
            </p:nvSpPr>
            <p:spPr bwMode="auto">
              <a:xfrm>
                <a:off x="4940303" y="1965325"/>
                <a:ext cx="177800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5" name="Group 62"/>
            <p:cNvGrpSpPr>
              <a:grpSpLocks noChangeAspect="1"/>
            </p:cNvGrpSpPr>
            <p:nvPr/>
          </p:nvGrpSpPr>
          <p:grpSpPr bwMode="auto">
            <a:xfrm>
              <a:off x="7738343" y="2166470"/>
              <a:ext cx="632133" cy="504729"/>
              <a:chOff x="3775" y="2110"/>
              <a:chExt cx="129" cy="103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6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0" name="集多功能于一体"/>
          <p:cNvSpPr txBox="1">
            <a:spLocks/>
          </p:cNvSpPr>
          <p:nvPr/>
        </p:nvSpPr>
        <p:spPr>
          <a:xfrm>
            <a:off x="615129" y="752376"/>
            <a:ext cx="8090460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</a:p>
        </p:txBody>
      </p:sp>
    </p:spTree>
    <p:extLst>
      <p:ext uri="{BB962C8B-B14F-4D97-AF65-F5344CB8AC3E}">
        <p14:creationId xmlns:p14="http://schemas.microsoft.com/office/powerpoint/2010/main" val="138323655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展示方案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5840845" y="1893572"/>
            <a:ext cx="5654469" cy="3801243"/>
            <a:chOff x="5229762" y="1783478"/>
            <a:chExt cx="6184900" cy="4000500"/>
          </a:xfrm>
          <a:effectLst/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762" y="1783478"/>
              <a:ext cx="6184900" cy="4000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image20.png" descr="image20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3348" y="3223689"/>
              <a:ext cx="1610675" cy="863655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23" name="文本框 22"/>
          <p:cNvSpPr txBox="1"/>
          <p:nvPr/>
        </p:nvSpPr>
        <p:spPr>
          <a:xfrm>
            <a:off x="615129" y="1708907"/>
            <a:ext cx="4800019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拥有超高清的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4K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显示分辨率，银行可通过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播放超高清视频或宣传图片及相关文件进行展示。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39728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功能展示界面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4800019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可提供灵敏触摸屏，让客户直接在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进行触控操作，查看相关业务功能。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b="1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zh-CN" altLang="en-US" b="1" dirty="0">
                <a:latin typeface="Microsoft YaHei" charset="-122"/>
                <a:ea typeface="Microsoft YaHei" charset="-122"/>
                <a:cs typeface="Microsoft YaHei" charset="-122"/>
              </a:rPr>
              <a:t>理财产品：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客户使用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智能交互平板里运行理财软件，用户只需求填写相关参数，便可把轻松生成一份符合客户的理财产品建议，还可以扫描带走，方便高效，深挖潜在客户。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zh-CN" altLang="en-US" b="1" dirty="0">
                <a:latin typeface="Microsoft YaHei" charset="-122"/>
                <a:ea typeface="Microsoft YaHei" charset="-122"/>
                <a:cs typeface="Microsoft YaHei" charset="-122"/>
              </a:rPr>
              <a:t>保险产品：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可任意快传文件图片，手机投屏客户关注各类保险条款和收益，高效批注讲解，减少客户抵触，提升用户体验，减少等候无聊感。</a:t>
            </a:r>
          </a:p>
          <a:p>
            <a:endParaRPr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5534406" y="1868500"/>
            <a:ext cx="6195040" cy="3425875"/>
            <a:chOff x="5497830" y="2197684"/>
            <a:chExt cx="6195040" cy="3425875"/>
          </a:xfrm>
        </p:grpSpPr>
        <p:pic>
          <p:nvPicPr>
            <p:cNvPr id="7" name="image20.png" descr="image20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7830" y="2197684"/>
              <a:ext cx="6195040" cy="342587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7788" y="2285697"/>
              <a:ext cx="5895123" cy="321054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7101" y="2498847"/>
              <a:ext cx="761452" cy="75558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3425" y="2498847"/>
              <a:ext cx="782208" cy="755588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6317101" y="3486265"/>
              <a:ext cx="2109245" cy="1090764"/>
            </a:xfrm>
            <a:prstGeom prst="rect">
              <a:avLst/>
            </a:prstGeom>
            <a:solidFill>
              <a:srgbClr val="00B0F0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317101" y="4304558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800" b="0" i="0" u="none" strike="noStrike" cap="none" spc="0" normalizeH="0" baseline="0" dirty="0">
                  <a:ln>
                    <a:noFill/>
                  </a:ln>
                  <a:solidFill>
                    <a:srgbClr val="FDFFFE"/>
                  </a:solidFill>
                  <a:effectLst/>
                  <a:uFillTx/>
                  <a:latin typeface="Microsoft YaHei" charset="-122"/>
                  <a:ea typeface="Microsoft YaHei" charset="-122"/>
                  <a:cs typeface="Microsoft YaHei" charset="-122"/>
                  <a:sym typeface="等线"/>
                </a:rPr>
                <a:t>银行绑定手机号码更换</a:t>
              </a:r>
            </a:p>
          </p:txBody>
        </p:sp>
        <p:sp>
          <p:nvSpPr>
            <p:cNvPr id="15" name="Freeform 575"/>
            <p:cNvSpPr>
              <a:spLocks/>
            </p:cNvSpPr>
            <p:nvPr/>
          </p:nvSpPr>
          <p:spPr bwMode="auto">
            <a:xfrm>
              <a:off x="7645985" y="3641895"/>
              <a:ext cx="439928" cy="729549"/>
            </a:xfrm>
            <a:custGeom>
              <a:avLst/>
              <a:gdLst>
                <a:gd name="T0" fmla="*/ 176 w 176"/>
                <a:gd name="T1" fmla="*/ 212 h 232"/>
                <a:gd name="T2" fmla="*/ 156 w 176"/>
                <a:gd name="T3" fmla="*/ 232 h 232"/>
                <a:gd name="T4" fmla="*/ 20 w 176"/>
                <a:gd name="T5" fmla="*/ 232 h 232"/>
                <a:gd name="T6" fmla="*/ 0 w 176"/>
                <a:gd name="T7" fmla="*/ 212 h 232"/>
                <a:gd name="T8" fmla="*/ 0 w 176"/>
                <a:gd name="T9" fmla="*/ 20 h 232"/>
                <a:gd name="T10" fmla="*/ 20 w 176"/>
                <a:gd name="T11" fmla="*/ 0 h 232"/>
                <a:gd name="T12" fmla="*/ 156 w 176"/>
                <a:gd name="T13" fmla="*/ 0 h 232"/>
                <a:gd name="T14" fmla="*/ 176 w 176"/>
                <a:gd name="T15" fmla="*/ 20 h 232"/>
                <a:gd name="T16" fmla="*/ 176 w 176"/>
                <a:gd name="T17" fmla="*/ 21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232">
                  <a:moveTo>
                    <a:pt x="176" y="212"/>
                  </a:moveTo>
                  <a:cubicBezTo>
                    <a:pt x="176" y="223"/>
                    <a:pt x="167" y="232"/>
                    <a:pt x="156" y="232"/>
                  </a:cubicBezTo>
                  <a:cubicBezTo>
                    <a:pt x="20" y="232"/>
                    <a:pt x="20" y="232"/>
                    <a:pt x="20" y="232"/>
                  </a:cubicBezTo>
                  <a:cubicBezTo>
                    <a:pt x="9" y="232"/>
                    <a:pt x="0" y="223"/>
                    <a:pt x="0" y="2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67" y="0"/>
                    <a:pt x="176" y="9"/>
                    <a:pt x="176" y="20"/>
                  </a:cubicBezTo>
                  <a:lnTo>
                    <a:pt x="176" y="212"/>
                  </a:lnTo>
                  <a:close/>
                </a:path>
              </a:pathLst>
            </a:custGeom>
            <a:noFill/>
            <a:ln w="30163" cap="rnd">
              <a:solidFill>
                <a:srgbClr val="FDFFFE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DFFFE"/>
                </a:solidFill>
              </a:endParaRPr>
            </a:p>
          </p:txBody>
        </p:sp>
        <p:sp>
          <p:nvSpPr>
            <p:cNvPr id="16" name="Rectangle 576"/>
            <p:cNvSpPr>
              <a:spLocks noChangeArrowheads="1"/>
            </p:cNvSpPr>
            <p:nvPr/>
          </p:nvSpPr>
          <p:spPr bwMode="auto">
            <a:xfrm>
              <a:off x="7705205" y="3743072"/>
              <a:ext cx="320428" cy="477934"/>
            </a:xfrm>
            <a:prstGeom prst="rect">
              <a:avLst/>
            </a:prstGeom>
            <a:noFill/>
            <a:ln w="30163" cap="rnd">
              <a:solidFill>
                <a:srgbClr val="FDFFFE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DFFFE"/>
                </a:solidFill>
              </a:endParaRPr>
            </a:p>
          </p:txBody>
        </p:sp>
        <p:sp>
          <p:nvSpPr>
            <p:cNvPr id="17" name="Oval 577"/>
            <p:cNvSpPr>
              <a:spLocks noChangeArrowheads="1"/>
            </p:cNvSpPr>
            <p:nvPr/>
          </p:nvSpPr>
          <p:spPr bwMode="auto">
            <a:xfrm>
              <a:off x="7855372" y="3057105"/>
              <a:ext cx="20093" cy="25295"/>
            </a:xfrm>
            <a:prstGeom prst="ellipse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00">
                <a:solidFill>
                  <a:srgbClr val="FDFFFE"/>
                </a:solidFill>
              </a:endParaRPr>
            </a:p>
          </p:txBody>
        </p:sp>
        <p:sp>
          <p:nvSpPr>
            <p:cNvPr id="18" name="Oval 578"/>
            <p:cNvSpPr>
              <a:spLocks noChangeArrowheads="1"/>
            </p:cNvSpPr>
            <p:nvPr/>
          </p:nvSpPr>
          <p:spPr bwMode="auto">
            <a:xfrm>
              <a:off x="7845854" y="4271595"/>
              <a:ext cx="40185" cy="50589"/>
            </a:xfrm>
            <a:prstGeom prst="ellipse">
              <a:avLst/>
            </a:prstGeom>
            <a:noFill/>
            <a:ln w="30163" cap="rnd">
              <a:solidFill>
                <a:srgbClr val="FDFFFE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DFFF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175591" y="2507889"/>
              <a:ext cx="813091" cy="75138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175591" y="3057105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转账汇款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9138641" y="2507889"/>
              <a:ext cx="813091" cy="75138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101690" y="2507889"/>
              <a:ext cx="813091" cy="75138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773965" y="3486265"/>
              <a:ext cx="2134203" cy="109076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122634" y="3057105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外币兑换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074016" y="3057105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银行卡遗失补办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773965" y="4350786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信用卡业务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7101" y="3057105"/>
              <a:ext cx="414613" cy="18964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8446" y="3057105"/>
              <a:ext cx="573446" cy="172703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6300046" y="3057105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保险产品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19664" y="3057105"/>
              <a:ext cx="1618854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>
                  <a:solidFill>
                    <a:srgbClr val="FDFFF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理财产品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FDFFFE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>
              <a:off x="9473560" y="2678310"/>
              <a:ext cx="306436" cy="312968"/>
              <a:chOff x="2336800" y="2732088"/>
              <a:chExt cx="271463" cy="279401"/>
            </a:xfrm>
            <a:solidFill>
              <a:srgbClr val="FDFFFE"/>
            </a:solidFill>
          </p:grpSpPr>
          <p:sp>
            <p:nvSpPr>
              <p:cNvPr id="50" name="Freeform 145"/>
              <p:cNvSpPr>
                <a:spLocks/>
              </p:cNvSpPr>
              <p:nvPr/>
            </p:nvSpPr>
            <p:spPr bwMode="auto">
              <a:xfrm>
                <a:off x="2338388" y="2936876"/>
                <a:ext cx="269875" cy="74613"/>
              </a:xfrm>
              <a:custGeom>
                <a:avLst/>
                <a:gdLst>
                  <a:gd name="T0" fmla="*/ 278 w 278"/>
                  <a:gd name="T1" fmla="*/ 1 h 77"/>
                  <a:gd name="T2" fmla="*/ 253 w 278"/>
                  <a:gd name="T3" fmla="*/ 23 h 77"/>
                  <a:gd name="T4" fmla="*/ 253 w 278"/>
                  <a:gd name="T5" fmla="*/ 23 h 77"/>
                  <a:gd name="T6" fmla="*/ 253 w 278"/>
                  <a:gd name="T7" fmla="*/ 23 h 77"/>
                  <a:gd name="T8" fmla="*/ 140 w 278"/>
                  <a:gd name="T9" fmla="*/ 52 h 77"/>
                  <a:gd name="T10" fmla="*/ 38 w 278"/>
                  <a:gd name="T11" fmla="*/ 30 h 77"/>
                  <a:gd name="T12" fmla="*/ 0 w 278"/>
                  <a:gd name="T13" fmla="*/ 0 h 77"/>
                  <a:gd name="T14" fmla="*/ 47 w 278"/>
                  <a:gd name="T15" fmla="*/ 56 h 77"/>
                  <a:gd name="T16" fmla="*/ 140 w 278"/>
                  <a:gd name="T17" fmla="*/ 77 h 77"/>
                  <a:gd name="T18" fmla="*/ 243 w 278"/>
                  <a:gd name="T19" fmla="*/ 50 h 77"/>
                  <a:gd name="T20" fmla="*/ 243 w 278"/>
                  <a:gd name="T21" fmla="*/ 50 h 77"/>
                  <a:gd name="T22" fmla="*/ 278 w 278"/>
                  <a:gd name="T23" fmla="*/ 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7">
                    <a:moveTo>
                      <a:pt x="278" y="1"/>
                    </a:moveTo>
                    <a:cubicBezTo>
                      <a:pt x="271" y="9"/>
                      <a:pt x="263" y="16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23" y="42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30"/>
                    </a:cubicBezTo>
                    <a:cubicBezTo>
                      <a:pt x="22" y="22"/>
                      <a:pt x="9" y="11"/>
                      <a:pt x="0" y="0"/>
                    </a:cubicBezTo>
                    <a:cubicBezTo>
                      <a:pt x="2" y="21"/>
                      <a:pt x="18" y="41"/>
                      <a:pt x="47" y="56"/>
                    </a:cubicBezTo>
                    <a:cubicBezTo>
                      <a:pt x="73" y="70"/>
                      <a:pt x="107" y="77"/>
                      <a:pt x="140" y="77"/>
                    </a:cubicBezTo>
                    <a:cubicBezTo>
                      <a:pt x="178" y="77"/>
                      <a:pt x="216" y="67"/>
                      <a:pt x="243" y="50"/>
                    </a:cubicBezTo>
                    <a:cubicBezTo>
                      <a:pt x="243" y="50"/>
                      <a:pt x="243" y="50"/>
                      <a:pt x="243" y="50"/>
                    </a:cubicBezTo>
                    <a:cubicBezTo>
                      <a:pt x="265" y="36"/>
                      <a:pt x="276" y="19"/>
                      <a:pt x="278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1" name="Freeform 146"/>
              <p:cNvSpPr>
                <a:spLocks/>
              </p:cNvSpPr>
              <p:nvPr/>
            </p:nvSpPr>
            <p:spPr bwMode="auto">
              <a:xfrm>
                <a:off x="2338388" y="2897188"/>
                <a:ext cx="269875" cy="73025"/>
              </a:xfrm>
              <a:custGeom>
                <a:avLst/>
                <a:gdLst>
                  <a:gd name="T0" fmla="*/ 253 w 278"/>
                  <a:gd name="T1" fmla="*/ 22 h 76"/>
                  <a:gd name="T2" fmla="*/ 253 w 278"/>
                  <a:gd name="T3" fmla="*/ 23 h 76"/>
                  <a:gd name="T4" fmla="*/ 253 w 278"/>
                  <a:gd name="T5" fmla="*/ 23 h 76"/>
                  <a:gd name="T6" fmla="*/ 140 w 278"/>
                  <a:gd name="T7" fmla="*/ 52 h 76"/>
                  <a:gd name="T8" fmla="*/ 38 w 278"/>
                  <a:gd name="T9" fmla="*/ 30 h 76"/>
                  <a:gd name="T10" fmla="*/ 0 w 278"/>
                  <a:gd name="T11" fmla="*/ 0 h 76"/>
                  <a:gd name="T12" fmla="*/ 47 w 278"/>
                  <a:gd name="T13" fmla="*/ 56 h 76"/>
                  <a:gd name="T14" fmla="*/ 140 w 278"/>
                  <a:gd name="T15" fmla="*/ 76 h 76"/>
                  <a:gd name="T16" fmla="*/ 243 w 278"/>
                  <a:gd name="T17" fmla="*/ 49 h 76"/>
                  <a:gd name="T18" fmla="*/ 243 w 278"/>
                  <a:gd name="T19" fmla="*/ 49 h 76"/>
                  <a:gd name="T20" fmla="*/ 278 w 278"/>
                  <a:gd name="T21" fmla="*/ 1 h 76"/>
                  <a:gd name="T22" fmla="*/ 253 w 278"/>
                  <a:gd name="T23" fmla="*/ 2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6">
                    <a:moveTo>
                      <a:pt x="253" y="22"/>
                    </a:move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23" y="42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30"/>
                    </a:cubicBezTo>
                    <a:cubicBezTo>
                      <a:pt x="22" y="21"/>
                      <a:pt x="9" y="11"/>
                      <a:pt x="0" y="0"/>
                    </a:cubicBezTo>
                    <a:cubicBezTo>
                      <a:pt x="2" y="20"/>
                      <a:pt x="18" y="41"/>
                      <a:pt x="47" y="56"/>
                    </a:cubicBezTo>
                    <a:cubicBezTo>
                      <a:pt x="73" y="70"/>
                      <a:pt x="107" y="76"/>
                      <a:pt x="140" y="76"/>
                    </a:cubicBezTo>
                    <a:cubicBezTo>
                      <a:pt x="178" y="76"/>
                      <a:pt x="216" y="67"/>
                      <a:pt x="243" y="49"/>
                    </a:cubicBezTo>
                    <a:cubicBezTo>
                      <a:pt x="243" y="49"/>
                      <a:pt x="243" y="49"/>
                      <a:pt x="243" y="49"/>
                    </a:cubicBezTo>
                    <a:cubicBezTo>
                      <a:pt x="265" y="35"/>
                      <a:pt x="276" y="18"/>
                      <a:pt x="278" y="1"/>
                    </a:cubicBezTo>
                    <a:cubicBezTo>
                      <a:pt x="271" y="9"/>
                      <a:pt x="263" y="16"/>
                      <a:pt x="253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2" name="Freeform 147"/>
              <p:cNvSpPr>
                <a:spLocks/>
              </p:cNvSpPr>
              <p:nvPr/>
            </p:nvSpPr>
            <p:spPr bwMode="auto">
              <a:xfrm>
                <a:off x="2338388" y="2855913"/>
                <a:ext cx="269875" cy="73025"/>
              </a:xfrm>
              <a:custGeom>
                <a:avLst/>
                <a:gdLst>
                  <a:gd name="T0" fmla="*/ 253 w 278"/>
                  <a:gd name="T1" fmla="*/ 22 h 76"/>
                  <a:gd name="T2" fmla="*/ 253 w 278"/>
                  <a:gd name="T3" fmla="*/ 22 h 76"/>
                  <a:gd name="T4" fmla="*/ 253 w 278"/>
                  <a:gd name="T5" fmla="*/ 22 h 76"/>
                  <a:gd name="T6" fmla="*/ 140 w 278"/>
                  <a:gd name="T7" fmla="*/ 52 h 76"/>
                  <a:gd name="T8" fmla="*/ 38 w 278"/>
                  <a:gd name="T9" fmla="*/ 29 h 76"/>
                  <a:gd name="T10" fmla="*/ 0 w 278"/>
                  <a:gd name="T11" fmla="*/ 0 h 76"/>
                  <a:gd name="T12" fmla="*/ 47 w 278"/>
                  <a:gd name="T13" fmla="*/ 55 h 76"/>
                  <a:gd name="T14" fmla="*/ 140 w 278"/>
                  <a:gd name="T15" fmla="*/ 76 h 76"/>
                  <a:gd name="T16" fmla="*/ 243 w 278"/>
                  <a:gd name="T17" fmla="*/ 49 h 76"/>
                  <a:gd name="T18" fmla="*/ 243 w 278"/>
                  <a:gd name="T19" fmla="*/ 49 h 76"/>
                  <a:gd name="T20" fmla="*/ 278 w 278"/>
                  <a:gd name="T21" fmla="*/ 1 h 76"/>
                  <a:gd name="T22" fmla="*/ 253 w 278"/>
                  <a:gd name="T23" fmla="*/ 2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8" h="76">
                    <a:moveTo>
                      <a:pt x="253" y="22"/>
                    </a:moveTo>
                    <a:cubicBezTo>
                      <a:pt x="253" y="22"/>
                      <a:pt x="253" y="22"/>
                      <a:pt x="253" y="22"/>
                    </a:cubicBezTo>
                    <a:cubicBezTo>
                      <a:pt x="253" y="22"/>
                      <a:pt x="253" y="22"/>
                      <a:pt x="253" y="22"/>
                    </a:cubicBezTo>
                    <a:cubicBezTo>
                      <a:pt x="223" y="41"/>
                      <a:pt x="183" y="52"/>
                      <a:pt x="140" y="52"/>
                    </a:cubicBezTo>
                    <a:cubicBezTo>
                      <a:pt x="103" y="52"/>
                      <a:pt x="67" y="44"/>
                      <a:pt x="38" y="29"/>
                    </a:cubicBezTo>
                    <a:cubicBezTo>
                      <a:pt x="22" y="21"/>
                      <a:pt x="9" y="11"/>
                      <a:pt x="0" y="0"/>
                    </a:cubicBezTo>
                    <a:cubicBezTo>
                      <a:pt x="2" y="20"/>
                      <a:pt x="18" y="41"/>
                      <a:pt x="47" y="55"/>
                    </a:cubicBezTo>
                    <a:cubicBezTo>
                      <a:pt x="73" y="69"/>
                      <a:pt x="107" y="76"/>
                      <a:pt x="140" y="76"/>
                    </a:cubicBezTo>
                    <a:cubicBezTo>
                      <a:pt x="178" y="76"/>
                      <a:pt x="216" y="67"/>
                      <a:pt x="243" y="49"/>
                    </a:cubicBezTo>
                    <a:cubicBezTo>
                      <a:pt x="243" y="49"/>
                      <a:pt x="243" y="49"/>
                      <a:pt x="243" y="49"/>
                    </a:cubicBezTo>
                    <a:cubicBezTo>
                      <a:pt x="265" y="35"/>
                      <a:pt x="276" y="18"/>
                      <a:pt x="278" y="1"/>
                    </a:cubicBezTo>
                    <a:cubicBezTo>
                      <a:pt x="271" y="9"/>
                      <a:pt x="263" y="16"/>
                      <a:pt x="253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3" name="Freeform 148"/>
              <p:cNvSpPr>
                <a:spLocks noEditPoints="1"/>
              </p:cNvSpPr>
              <p:nvPr/>
            </p:nvSpPr>
            <p:spPr bwMode="auto">
              <a:xfrm>
                <a:off x="2336800" y="2732088"/>
                <a:ext cx="271463" cy="165100"/>
              </a:xfrm>
              <a:custGeom>
                <a:avLst/>
                <a:gdLst>
                  <a:gd name="T0" fmla="*/ 2 w 280"/>
                  <a:gd name="T1" fmla="*/ 78 h 171"/>
                  <a:gd name="T2" fmla="*/ 49 w 280"/>
                  <a:gd name="T3" fmla="*/ 141 h 171"/>
                  <a:gd name="T4" fmla="*/ 245 w 280"/>
                  <a:gd name="T5" fmla="*/ 135 h 171"/>
                  <a:gd name="T6" fmla="*/ 245 w 280"/>
                  <a:gd name="T7" fmla="*/ 135 h 171"/>
                  <a:gd name="T8" fmla="*/ 280 w 280"/>
                  <a:gd name="T9" fmla="*/ 84 h 171"/>
                  <a:gd name="T10" fmla="*/ 280 w 280"/>
                  <a:gd name="T11" fmla="*/ 81 h 171"/>
                  <a:gd name="T12" fmla="*/ 280 w 280"/>
                  <a:gd name="T13" fmla="*/ 77 h 171"/>
                  <a:gd name="T14" fmla="*/ 233 w 280"/>
                  <a:gd name="T15" fmla="*/ 21 h 171"/>
                  <a:gd name="T16" fmla="*/ 140 w 280"/>
                  <a:gd name="T17" fmla="*/ 0 h 171"/>
                  <a:gd name="T18" fmla="*/ 133 w 280"/>
                  <a:gd name="T19" fmla="*/ 1 h 171"/>
                  <a:gd name="T20" fmla="*/ 132 w 280"/>
                  <a:gd name="T21" fmla="*/ 1 h 171"/>
                  <a:gd name="T22" fmla="*/ 119 w 280"/>
                  <a:gd name="T23" fmla="*/ 1 h 171"/>
                  <a:gd name="T24" fmla="*/ 119 w 280"/>
                  <a:gd name="T25" fmla="*/ 1 h 171"/>
                  <a:gd name="T26" fmla="*/ 106 w 280"/>
                  <a:gd name="T27" fmla="*/ 3 h 171"/>
                  <a:gd name="T28" fmla="*/ 106 w 280"/>
                  <a:gd name="T29" fmla="*/ 3 h 171"/>
                  <a:gd name="T30" fmla="*/ 93 w 280"/>
                  <a:gd name="T31" fmla="*/ 5 h 171"/>
                  <a:gd name="T32" fmla="*/ 93 w 280"/>
                  <a:gd name="T33" fmla="*/ 5 h 171"/>
                  <a:gd name="T34" fmla="*/ 37 w 280"/>
                  <a:gd name="T35" fmla="*/ 27 h 171"/>
                  <a:gd name="T36" fmla="*/ 37 w 280"/>
                  <a:gd name="T37" fmla="*/ 27 h 171"/>
                  <a:gd name="T38" fmla="*/ 2 w 280"/>
                  <a:gd name="T39" fmla="*/ 78 h 171"/>
                  <a:gd name="T40" fmla="*/ 230 w 280"/>
                  <a:gd name="T41" fmla="*/ 127 h 171"/>
                  <a:gd name="T42" fmla="*/ 230 w 280"/>
                  <a:gd name="T43" fmla="*/ 127 h 171"/>
                  <a:gd name="T44" fmla="*/ 62 w 280"/>
                  <a:gd name="T45" fmla="*/ 133 h 171"/>
                  <a:gd name="T46" fmla="*/ 52 w 280"/>
                  <a:gd name="T47" fmla="*/ 35 h 171"/>
                  <a:gd name="T48" fmla="*/ 220 w 280"/>
                  <a:gd name="T49" fmla="*/ 30 h 171"/>
                  <a:gd name="T50" fmla="*/ 230 w 280"/>
                  <a:gd name="T51" fmla="*/ 12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171">
                    <a:moveTo>
                      <a:pt x="2" y="78"/>
                    </a:moveTo>
                    <a:cubicBezTo>
                      <a:pt x="0" y="101"/>
                      <a:pt x="16" y="125"/>
                      <a:pt x="49" y="141"/>
                    </a:cubicBezTo>
                    <a:cubicBezTo>
                      <a:pt x="106" y="171"/>
                      <a:pt x="194" y="168"/>
                      <a:pt x="245" y="135"/>
                    </a:cubicBezTo>
                    <a:cubicBezTo>
                      <a:pt x="245" y="135"/>
                      <a:pt x="245" y="135"/>
                      <a:pt x="245" y="135"/>
                    </a:cubicBezTo>
                    <a:cubicBezTo>
                      <a:pt x="268" y="120"/>
                      <a:pt x="279" y="102"/>
                      <a:pt x="280" y="84"/>
                    </a:cubicBezTo>
                    <a:cubicBezTo>
                      <a:pt x="280" y="83"/>
                      <a:pt x="280" y="82"/>
                      <a:pt x="280" y="81"/>
                    </a:cubicBezTo>
                    <a:cubicBezTo>
                      <a:pt x="280" y="80"/>
                      <a:pt x="280" y="78"/>
                      <a:pt x="280" y="77"/>
                    </a:cubicBezTo>
                    <a:cubicBezTo>
                      <a:pt x="278" y="56"/>
                      <a:pt x="262" y="36"/>
                      <a:pt x="233" y="21"/>
                    </a:cubicBezTo>
                    <a:cubicBezTo>
                      <a:pt x="206" y="7"/>
                      <a:pt x="173" y="0"/>
                      <a:pt x="140" y="0"/>
                    </a:cubicBezTo>
                    <a:cubicBezTo>
                      <a:pt x="138" y="0"/>
                      <a:pt x="135" y="0"/>
                      <a:pt x="133" y="1"/>
                    </a:cubicBezTo>
                    <a:cubicBezTo>
                      <a:pt x="132" y="1"/>
                      <a:pt x="132" y="1"/>
                      <a:pt x="132" y="1"/>
                    </a:cubicBezTo>
                    <a:cubicBezTo>
                      <a:pt x="128" y="1"/>
                      <a:pt x="124" y="1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5" y="2"/>
                      <a:pt x="110" y="2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4"/>
                      <a:pt x="97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72" y="10"/>
                      <a:pt x="52" y="1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14" y="42"/>
                      <a:pt x="3" y="60"/>
                      <a:pt x="2" y="78"/>
                    </a:cubicBezTo>
                    <a:close/>
                    <a:moveTo>
                      <a:pt x="230" y="127"/>
                    </a:moveTo>
                    <a:cubicBezTo>
                      <a:pt x="230" y="127"/>
                      <a:pt x="230" y="127"/>
                      <a:pt x="230" y="127"/>
                    </a:cubicBezTo>
                    <a:cubicBezTo>
                      <a:pt x="187" y="156"/>
                      <a:pt x="111" y="158"/>
                      <a:pt x="62" y="133"/>
                    </a:cubicBezTo>
                    <a:cubicBezTo>
                      <a:pt x="13" y="107"/>
                      <a:pt x="8" y="63"/>
                      <a:pt x="52" y="35"/>
                    </a:cubicBezTo>
                    <a:cubicBezTo>
                      <a:pt x="95" y="6"/>
                      <a:pt x="171" y="4"/>
                      <a:pt x="220" y="30"/>
                    </a:cubicBezTo>
                    <a:cubicBezTo>
                      <a:pt x="269" y="55"/>
                      <a:pt x="274" y="99"/>
                      <a:pt x="230" y="1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4" name="Freeform 149"/>
              <p:cNvSpPr>
                <a:spLocks noEditPoints="1"/>
              </p:cNvSpPr>
              <p:nvPr/>
            </p:nvSpPr>
            <p:spPr bwMode="auto">
              <a:xfrm>
                <a:off x="2352675" y="2740026"/>
                <a:ext cx="241300" cy="139700"/>
              </a:xfrm>
              <a:custGeom>
                <a:avLst/>
                <a:gdLst>
                  <a:gd name="T0" fmla="*/ 40 w 248"/>
                  <a:gd name="T1" fmla="*/ 29 h 144"/>
                  <a:gd name="T2" fmla="*/ 50 w 248"/>
                  <a:gd name="T3" fmla="*/ 120 h 144"/>
                  <a:gd name="T4" fmla="*/ 208 w 248"/>
                  <a:gd name="T5" fmla="*/ 115 h 144"/>
                  <a:gd name="T6" fmla="*/ 198 w 248"/>
                  <a:gd name="T7" fmla="*/ 24 h 144"/>
                  <a:gd name="T8" fmla="*/ 40 w 248"/>
                  <a:gd name="T9" fmla="*/ 29 h 144"/>
                  <a:gd name="T10" fmla="*/ 81 w 248"/>
                  <a:gd name="T11" fmla="*/ 107 h 144"/>
                  <a:gd name="T12" fmla="*/ 74 w 248"/>
                  <a:gd name="T13" fmla="*/ 111 h 144"/>
                  <a:gd name="T14" fmla="*/ 68 w 248"/>
                  <a:gd name="T15" fmla="*/ 111 h 144"/>
                  <a:gd name="T16" fmla="*/ 67 w 248"/>
                  <a:gd name="T17" fmla="*/ 110 h 144"/>
                  <a:gd name="T18" fmla="*/ 65 w 248"/>
                  <a:gd name="T19" fmla="*/ 109 h 144"/>
                  <a:gd name="T20" fmla="*/ 64 w 248"/>
                  <a:gd name="T21" fmla="*/ 106 h 144"/>
                  <a:gd name="T22" fmla="*/ 71 w 248"/>
                  <a:gd name="T23" fmla="*/ 101 h 144"/>
                  <a:gd name="T24" fmla="*/ 51 w 248"/>
                  <a:gd name="T25" fmla="*/ 82 h 144"/>
                  <a:gd name="T26" fmla="*/ 52 w 248"/>
                  <a:gd name="T27" fmla="*/ 81 h 144"/>
                  <a:gd name="T28" fmla="*/ 69 w 248"/>
                  <a:gd name="T29" fmla="*/ 76 h 144"/>
                  <a:gd name="T30" fmla="*/ 71 w 248"/>
                  <a:gd name="T31" fmla="*/ 76 h 144"/>
                  <a:gd name="T32" fmla="*/ 86 w 248"/>
                  <a:gd name="T33" fmla="*/ 91 h 144"/>
                  <a:gd name="T34" fmla="*/ 114 w 248"/>
                  <a:gd name="T35" fmla="*/ 73 h 144"/>
                  <a:gd name="T36" fmla="*/ 113 w 248"/>
                  <a:gd name="T37" fmla="*/ 41 h 144"/>
                  <a:gd name="T38" fmla="*/ 168 w 248"/>
                  <a:gd name="T39" fmla="*/ 38 h 144"/>
                  <a:gd name="T40" fmla="*/ 175 w 248"/>
                  <a:gd name="T41" fmla="*/ 33 h 144"/>
                  <a:gd name="T42" fmla="*/ 182 w 248"/>
                  <a:gd name="T43" fmla="*/ 33 h 144"/>
                  <a:gd name="T44" fmla="*/ 185 w 248"/>
                  <a:gd name="T45" fmla="*/ 35 h 144"/>
                  <a:gd name="T46" fmla="*/ 185 w 248"/>
                  <a:gd name="T47" fmla="*/ 38 h 144"/>
                  <a:gd name="T48" fmla="*/ 178 w 248"/>
                  <a:gd name="T49" fmla="*/ 43 h 144"/>
                  <a:gd name="T50" fmla="*/ 195 w 248"/>
                  <a:gd name="T51" fmla="*/ 61 h 144"/>
                  <a:gd name="T52" fmla="*/ 193 w 248"/>
                  <a:gd name="T53" fmla="*/ 62 h 144"/>
                  <a:gd name="T54" fmla="*/ 179 w 248"/>
                  <a:gd name="T55" fmla="*/ 66 h 144"/>
                  <a:gd name="T56" fmla="*/ 176 w 248"/>
                  <a:gd name="T57" fmla="*/ 66 h 144"/>
                  <a:gd name="T58" fmla="*/ 163 w 248"/>
                  <a:gd name="T59" fmla="*/ 53 h 144"/>
                  <a:gd name="T60" fmla="*/ 137 w 248"/>
                  <a:gd name="T61" fmla="*/ 70 h 144"/>
                  <a:gd name="T62" fmla="*/ 137 w 248"/>
                  <a:gd name="T63" fmla="*/ 103 h 144"/>
                  <a:gd name="T64" fmla="*/ 81 w 248"/>
                  <a:gd name="T65" fmla="*/ 10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144">
                    <a:moveTo>
                      <a:pt x="40" y="29"/>
                    </a:moveTo>
                    <a:cubicBezTo>
                      <a:pt x="0" y="56"/>
                      <a:pt x="4" y="96"/>
                      <a:pt x="50" y="120"/>
                    </a:cubicBezTo>
                    <a:cubicBezTo>
                      <a:pt x="96" y="144"/>
                      <a:pt x="167" y="142"/>
                      <a:pt x="208" y="115"/>
                    </a:cubicBezTo>
                    <a:cubicBezTo>
                      <a:pt x="248" y="89"/>
                      <a:pt x="244" y="48"/>
                      <a:pt x="198" y="24"/>
                    </a:cubicBezTo>
                    <a:cubicBezTo>
                      <a:pt x="152" y="0"/>
                      <a:pt x="81" y="2"/>
                      <a:pt x="40" y="29"/>
                    </a:cubicBezTo>
                    <a:close/>
                    <a:moveTo>
                      <a:pt x="81" y="107"/>
                    </a:moveTo>
                    <a:cubicBezTo>
                      <a:pt x="74" y="111"/>
                      <a:pt x="74" y="111"/>
                      <a:pt x="74" y="111"/>
                    </a:cubicBezTo>
                    <a:cubicBezTo>
                      <a:pt x="72" y="112"/>
                      <a:pt x="71" y="112"/>
                      <a:pt x="68" y="111"/>
                    </a:cubicBezTo>
                    <a:cubicBezTo>
                      <a:pt x="67" y="110"/>
                      <a:pt x="67" y="110"/>
                      <a:pt x="67" y="110"/>
                    </a:cubicBezTo>
                    <a:cubicBezTo>
                      <a:pt x="65" y="109"/>
                      <a:pt x="65" y="109"/>
                      <a:pt x="65" y="109"/>
                    </a:cubicBezTo>
                    <a:cubicBezTo>
                      <a:pt x="62" y="108"/>
                      <a:pt x="62" y="107"/>
                      <a:pt x="64" y="106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65" y="99"/>
                      <a:pt x="46" y="85"/>
                      <a:pt x="51" y="82"/>
                    </a:cubicBezTo>
                    <a:cubicBezTo>
                      <a:pt x="51" y="82"/>
                      <a:pt x="51" y="82"/>
                      <a:pt x="52" y="81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69" y="76"/>
                      <a:pt x="71" y="76"/>
                      <a:pt x="71" y="76"/>
                    </a:cubicBezTo>
                    <a:cubicBezTo>
                      <a:pt x="72" y="77"/>
                      <a:pt x="77" y="86"/>
                      <a:pt x="86" y="91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08" y="66"/>
                      <a:pt x="95" y="53"/>
                      <a:pt x="113" y="41"/>
                    </a:cubicBezTo>
                    <a:cubicBezTo>
                      <a:pt x="134" y="27"/>
                      <a:pt x="161" y="34"/>
                      <a:pt x="168" y="38"/>
                    </a:cubicBezTo>
                    <a:cubicBezTo>
                      <a:pt x="175" y="33"/>
                      <a:pt x="175" y="33"/>
                      <a:pt x="175" y="33"/>
                    </a:cubicBezTo>
                    <a:cubicBezTo>
                      <a:pt x="178" y="32"/>
                      <a:pt x="179" y="32"/>
                      <a:pt x="182" y="33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8" y="36"/>
                      <a:pt x="188" y="37"/>
                      <a:pt x="185" y="38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83" y="45"/>
                      <a:pt x="200" y="58"/>
                      <a:pt x="195" y="61"/>
                    </a:cubicBezTo>
                    <a:cubicBezTo>
                      <a:pt x="195" y="62"/>
                      <a:pt x="194" y="62"/>
                      <a:pt x="193" y="62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8" y="66"/>
                      <a:pt x="177" y="66"/>
                      <a:pt x="176" y="66"/>
                    </a:cubicBezTo>
                    <a:cubicBezTo>
                      <a:pt x="175" y="65"/>
                      <a:pt x="170" y="56"/>
                      <a:pt x="163" y="53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43" y="78"/>
                      <a:pt x="155" y="91"/>
                      <a:pt x="137" y="103"/>
                    </a:cubicBezTo>
                    <a:cubicBezTo>
                      <a:pt x="117" y="116"/>
                      <a:pt x="93" y="111"/>
                      <a:pt x="81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5" name="Freeform 150"/>
              <p:cNvSpPr>
                <a:spLocks/>
              </p:cNvSpPr>
              <p:nvPr/>
            </p:nvSpPr>
            <p:spPr bwMode="auto">
              <a:xfrm>
                <a:off x="2444750" y="2817813"/>
                <a:ext cx="30163" cy="19050"/>
              </a:xfrm>
              <a:custGeom>
                <a:avLst/>
                <a:gdLst>
                  <a:gd name="T0" fmla="*/ 22 w 31"/>
                  <a:gd name="T1" fmla="*/ 14 h 19"/>
                  <a:gd name="T2" fmla="*/ 24 w 31"/>
                  <a:gd name="T3" fmla="*/ 0 h 19"/>
                  <a:gd name="T4" fmla="*/ 0 w 31"/>
                  <a:gd name="T5" fmla="*/ 16 h 19"/>
                  <a:gd name="T6" fmla="*/ 22 w 31"/>
                  <a:gd name="T7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9">
                    <a:moveTo>
                      <a:pt x="22" y="14"/>
                    </a:moveTo>
                    <a:cubicBezTo>
                      <a:pt x="31" y="9"/>
                      <a:pt x="26" y="3"/>
                      <a:pt x="24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6" y="18"/>
                      <a:pt x="15" y="19"/>
                      <a:pt x="22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  <p:sp>
            <p:nvSpPr>
              <p:cNvPr id="56" name="Freeform 151"/>
              <p:cNvSpPr>
                <a:spLocks/>
              </p:cNvSpPr>
              <p:nvPr/>
            </p:nvSpPr>
            <p:spPr bwMode="auto">
              <a:xfrm>
                <a:off x="2474913" y="2782888"/>
                <a:ext cx="28575" cy="19050"/>
              </a:xfrm>
              <a:custGeom>
                <a:avLst/>
                <a:gdLst>
                  <a:gd name="T0" fmla="*/ 7 w 30"/>
                  <a:gd name="T1" fmla="*/ 19 h 19"/>
                  <a:gd name="T2" fmla="*/ 30 w 30"/>
                  <a:gd name="T3" fmla="*/ 4 h 19"/>
                  <a:gd name="T4" fmla="*/ 8 w 30"/>
                  <a:gd name="T5" fmla="*/ 6 h 19"/>
                  <a:gd name="T6" fmla="*/ 7 w 3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9">
                    <a:moveTo>
                      <a:pt x="7" y="19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3"/>
                      <a:pt x="16" y="0"/>
                      <a:pt x="8" y="6"/>
                    </a:cubicBezTo>
                    <a:cubicBezTo>
                      <a:pt x="0" y="11"/>
                      <a:pt x="4" y="16"/>
                      <a:pt x="7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DFFFE"/>
                  </a:solidFill>
                </a:endParaRPr>
              </a:p>
            </p:txBody>
          </p:sp>
        </p:grpSp>
        <p:grpSp>
          <p:nvGrpSpPr>
            <p:cNvPr id="57" name="组 56"/>
            <p:cNvGrpSpPr/>
            <p:nvPr/>
          </p:nvGrpSpPr>
          <p:grpSpPr>
            <a:xfrm>
              <a:off x="9927241" y="3613147"/>
              <a:ext cx="698586" cy="752993"/>
              <a:chOff x="3315208" y="5097423"/>
              <a:chExt cx="618858" cy="672232"/>
            </a:xfrm>
          </p:grpSpPr>
          <p:sp>
            <p:nvSpPr>
              <p:cNvPr id="62" name="Freeform 136"/>
              <p:cNvSpPr>
                <a:spLocks noEditPoints="1"/>
              </p:cNvSpPr>
              <p:nvPr/>
            </p:nvSpPr>
            <p:spPr bwMode="auto">
              <a:xfrm>
                <a:off x="3511396" y="5097423"/>
                <a:ext cx="422670" cy="377229"/>
              </a:xfrm>
              <a:custGeom>
                <a:avLst/>
                <a:gdLst>
                  <a:gd name="T0" fmla="*/ 226 w 248"/>
                  <a:gd name="T1" fmla="*/ 0 h 221"/>
                  <a:gd name="T2" fmla="*/ 22 w 248"/>
                  <a:gd name="T3" fmla="*/ 0 h 221"/>
                  <a:gd name="T4" fmla="*/ 0 w 248"/>
                  <a:gd name="T5" fmla="*/ 22 h 221"/>
                  <a:gd name="T6" fmla="*/ 0 w 248"/>
                  <a:gd name="T7" fmla="*/ 153 h 221"/>
                  <a:gd name="T8" fmla="*/ 22 w 248"/>
                  <a:gd name="T9" fmla="*/ 174 h 221"/>
                  <a:gd name="T10" fmla="*/ 33 w 248"/>
                  <a:gd name="T11" fmla="*/ 174 h 221"/>
                  <a:gd name="T12" fmla="*/ 6 w 248"/>
                  <a:gd name="T13" fmla="*/ 221 h 221"/>
                  <a:gd name="T14" fmla="*/ 87 w 248"/>
                  <a:gd name="T15" fmla="*/ 174 h 221"/>
                  <a:gd name="T16" fmla="*/ 226 w 248"/>
                  <a:gd name="T17" fmla="*/ 174 h 221"/>
                  <a:gd name="T18" fmla="*/ 248 w 248"/>
                  <a:gd name="T19" fmla="*/ 153 h 221"/>
                  <a:gd name="T20" fmla="*/ 248 w 248"/>
                  <a:gd name="T21" fmla="*/ 22 h 221"/>
                  <a:gd name="T22" fmla="*/ 226 w 248"/>
                  <a:gd name="T23" fmla="*/ 0 h 221"/>
                  <a:gd name="T24" fmla="*/ 228 w 248"/>
                  <a:gd name="T25" fmla="*/ 137 h 221"/>
                  <a:gd name="T26" fmla="*/ 210 w 248"/>
                  <a:gd name="T27" fmla="*/ 154 h 221"/>
                  <a:gd name="T28" fmla="*/ 124 w 248"/>
                  <a:gd name="T29" fmla="*/ 154 h 221"/>
                  <a:gd name="T30" fmla="*/ 37 w 248"/>
                  <a:gd name="T31" fmla="*/ 154 h 221"/>
                  <a:gd name="T32" fmla="*/ 19 w 248"/>
                  <a:gd name="T33" fmla="*/ 137 h 221"/>
                  <a:gd name="T34" fmla="*/ 19 w 248"/>
                  <a:gd name="T35" fmla="*/ 37 h 221"/>
                  <a:gd name="T36" fmla="*/ 37 w 248"/>
                  <a:gd name="T37" fmla="*/ 20 h 221"/>
                  <a:gd name="T38" fmla="*/ 124 w 248"/>
                  <a:gd name="T39" fmla="*/ 20 h 221"/>
                  <a:gd name="T40" fmla="*/ 210 w 248"/>
                  <a:gd name="T41" fmla="*/ 20 h 221"/>
                  <a:gd name="T42" fmla="*/ 228 w 248"/>
                  <a:gd name="T43" fmla="*/ 37 h 221"/>
                  <a:gd name="T44" fmla="*/ 228 w 248"/>
                  <a:gd name="T45" fmla="*/ 13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8" h="221">
                    <a:moveTo>
                      <a:pt x="226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65"/>
                      <a:pt x="10" y="174"/>
                      <a:pt x="22" y="174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6" y="221"/>
                      <a:pt x="6" y="221"/>
                      <a:pt x="6" y="221"/>
                    </a:cubicBezTo>
                    <a:cubicBezTo>
                      <a:pt x="87" y="174"/>
                      <a:pt x="87" y="174"/>
                      <a:pt x="87" y="174"/>
                    </a:cubicBezTo>
                    <a:cubicBezTo>
                      <a:pt x="226" y="174"/>
                      <a:pt x="226" y="174"/>
                      <a:pt x="226" y="174"/>
                    </a:cubicBezTo>
                    <a:cubicBezTo>
                      <a:pt x="238" y="174"/>
                      <a:pt x="248" y="165"/>
                      <a:pt x="248" y="153"/>
                    </a:cubicBezTo>
                    <a:cubicBezTo>
                      <a:pt x="248" y="22"/>
                      <a:pt x="248" y="22"/>
                      <a:pt x="248" y="22"/>
                    </a:cubicBezTo>
                    <a:cubicBezTo>
                      <a:pt x="248" y="10"/>
                      <a:pt x="238" y="0"/>
                      <a:pt x="226" y="0"/>
                    </a:cubicBezTo>
                    <a:close/>
                    <a:moveTo>
                      <a:pt x="228" y="137"/>
                    </a:moveTo>
                    <a:cubicBezTo>
                      <a:pt x="228" y="147"/>
                      <a:pt x="220" y="154"/>
                      <a:pt x="210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37" y="154"/>
                      <a:pt x="37" y="154"/>
                      <a:pt x="37" y="154"/>
                    </a:cubicBezTo>
                    <a:cubicBezTo>
                      <a:pt x="27" y="154"/>
                      <a:pt x="19" y="147"/>
                      <a:pt x="19" y="1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28"/>
                      <a:pt x="27" y="20"/>
                      <a:pt x="37" y="20"/>
                    </a:cubicBezTo>
                    <a:cubicBezTo>
                      <a:pt x="124" y="20"/>
                      <a:pt x="124" y="20"/>
                      <a:pt x="124" y="20"/>
                    </a:cubicBezTo>
                    <a:cubicBezTo>
                      <a:pt x="210" y="20"/>
                      <a:pt x="210" y="20"/>
                      <a:pt x="210" y="20"/>
                    </a:cubicBezTo>
                    <a:cubicBezTo>
                      <a:pt x="220" y="20"/>
                      <a:pt x="228" y="28"/>
                      <a:pt x="228" y="37"/>
                    </a:cubicBezTo>
                    <a:lnTo>
                      <a:pt x="228" y="137"/>
                    </a:ln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37"/>
              <p:cNvSpPr>
                <a:spLocks noEditPoints="1"/>
              </p:cNvSpPr>
              <p:nvPr/>
            </p:nvSpPr>
            <p:spPr bwMode="auto">
              <a:xfrm>
                <a:off x="3663586" y="5155846"/>
                <a:ext cx="119011" cy="187533"/>
              </a:xfrm>
              <a:custGeom>
                <a:avLst/>
                <a:gdLst>
                  <a:gd name="T0" fmla="*/ 62 w 70"/>
                  <a:gd name="T1" fmla="*/ 51 h 110"/>
                  <a:gd name="T2" fmla="*/ 53 w 70"/>
                  <a:gd name="T3" fmla="*/ 47 h 110"/>
                  <a:gd name="T4" fmla="*/ 39 w 70"/>
                  <a:gd name="T5" fmla="*/ 43 h 110"/>
                  <a:gd name="T6" fmla="*/ 39 w 70"/>
                  <a:gd name="T7" fmla="*/ 21 h 110"/>
                  <a:gd name="T8" fmla="*/ 50 w 70"/>
                  <a:gd name="T9" fmla="*/ 30 h 110"/>
                  <a:gd name="T10" fmla="*/ 59 w 70"/>
                  <a:gd name="T11" fmla="*/ 36 h 110"/>
                  <a:gd name="T12" fmla="*/ 65 w 70"/>
                  <a:gd name="T13" fmla="*/ 34 h 110"/>
                  <a:gd name="T14" fmla="*/ 67 w 70"/>
                  <a:gd name="T15" fmla="*/ 29 h 110"/>
                  <a:gd name="T16" fmla="*/ 65 w 70"/>
                  <a:gd name="T17" fmla="*/ 24 h 110"/>
                  <a:gd name="T18" fmla="*/ 61 w 70"/>
                  <a:gd name="T19" fmla="*/ 18 h 110"/>
                  <a:gd name="T20" fmla="*/ 52 w 70"/>
                  <a:gd name="T21" fmla="*/ 13 h 110"/>
                  <a:gd name="T22" fmla="*/ 39 w 70"/>
                  <a:gd name="T23" fmla="*/ 10 h 110"/>
                  <a:gd name="T24" fmla="*/ 39 w 70"/>
                  <a:gd name="T25" fmla="*/ 5 h 110"/>
                  <a:gd name="T26" fmla="*/ 35 w 70"/>
                  <a:gd name="T27" fmla="*/ 0 h 110"/>
                  <a:gd name="T28" fmla="*/ 31 w 70"/>
                  <a:gd name="T29" fmla="*/ 5 h 110"/>
                  <a:gd name="T30" fmla="*/ 31 w 70"/>
                  <a:gd name="T31" fmla="*/ 10 h 110"/>
                  <a:gd name="T32" fmla="*/ 10 w 70"/>
                  <a:gd name="T33" fmla="*/ 17 h 110"/>
                  <a:gd name="T34" fmla="*/ 2 w 70"/>
                  <a:gd name="T35" fmla="*/ 32 h 110"/>
                  <a:gd name="T36" fmla="*/ 6 w 70"/>
                  <a:gd name="T37" fmla="*/ 44 h 110"/>
                  <a:gd name="T38" fmla="*/ 16 w 70"/>
                  <a:gd name="T39" fmla="*/ 51 h 110"/>
                  <a:gd name="T40" fmla="*/ 31 w 70"/>
                  <a:gd name="T41" fmla="*/ 55 h 110"/>
                  <a:gd name="T42" fmla="*/ 31 w 70"/>
                  <a:gd name="T43" fmla="*/ 80 h 110"/>
                  <a:gd name="T44" fmla="*/ 24 w 70"/>
                  <a:gd name="T45" fmla="*/ 77 h 110"/>
                  <a:gd name="T46" fmla="*/ 20 w 70"/>
                  <a:gd name="T47" fmla="*/ 73 h 110"/>
                  <a:gd name="T48" fmla="*/ 17 w 70"/>
                  <a:gd name="T49" fmla="*/ 66 h 110"/>
                  <a:gd name="T50" fmla="*/ 14 w 70"/>
                  <a:gd name="T51" fmla="*/ 63 h 110"/>
                  <a:gd name="T52" fmla="*/ 9 w 70"/>
                  <a:gd name="T53" fmla="*/ 62 h 110"/>
                  <a:gd name="T54" fmla="*/ 2 w 70"/>
                  <a:gd name="T55" fmla="*/ 64 h 110"/>
                  <a:gd name="T56" fmla="*/ 0 w 70"/>
                  <a:gd name="T57" fmla="*/ 69 h 110"/>
                  <a:gd name="T58" fmla="*/ 2 w 70"/>
                  <a:gd name="T59" fmla="*/ 76 h 110"/>
                  <a:gd name="T60" fmla="*/ 7 w 70"/>
                  <a:gd name="T61" fmla="*/ 83 h 110"/>
                  <a:gd name="T62" fmla="*/ 17 w 70"/>
                  <a:gd name="T63" fmla="*/ 88 h 110"/>
                  <a:gd name="T64" fmla="*/ 31 w 70"/>
                  <a:gd name="T65" fmla="*/ 91 h 110"/>
                  <a:gd name="T66" fmla="*/ 31 w 70"/>
                  <a:gd name="T67" fmla="*/ 106 h 110"/>
                  <a:gd name="T68" fmla="*/ 32 w 70"/>
                  <a:gd name="T69" fmla="*/ 109 h 110"/>
                  <a:gd name="T70" fmla="*/ 35 w 70"/>
                  <a:gd name="T71" fmla="*/ 110 h 110"/>
                  <a:gd name="T72" fmla="*/ 39 w 70"/>
                  <a:gd name="T73" fmla="*/ 109 h 110"/>
                  <a:gd name="T74" fmla="*/ 39 w 70"/>
                  <a:gd name="T75" fmla="*/ 104 h 110"/>
                  <a:gd name="T76" fmla="*/ 39 w 70"/>
                  <a:gd name="T77" fmla="*/ 91 h 110"/>
                  <a:gd name="T78" fmla="*/ 56 w 70"/>
                  <a:gd name="T79" fmla="*/ 87 h 110"/>
                  <a:gd name="T80" fmla="*/ 67 w 70"/>
                  <a:gd name="T81" fmla="*/ 78 h 110"/>
                  <a:gd name="T82" fmla="*/ 70 w 70"/>
                  <a:gd name="T83" fmla="*/ 67 h 110"/>
                  <a:gd name="T84" fmla="*/ 68 w 70"/>
                  <a:gd name="T85" fmla="*/ 58 h 110"/>
                  <a:gd name="T86" fmla="*/ 62 w 70"/>
                  <a:gd name="T87" fmla="*/ 51 h 110"/>
                  <a:gd name="T88" fmla="*/ 31 w 70"/>
                  <a:gd name="T89" fmla="*/ 41 h 110"/>
                  <a:gd name="T90" fmla="*/ 22 w 70"/>
                  <a:gd name="T91" fmla="*/ 37 h 110"/>
                  <a:gd name="T92" fmla="*/ 19 w 70"/>
                  <a:gd name="T93" fmla="*/ 31 h 110"/>
                  <a:gd name="T94" fmla="*/ 22 w 70"/>
                  <a:gd name="T95" fmla="*/ 24 h 110"/>
                  <a:gd name="T96" fmla="*/ 31 w 70"/>
                  <a:gd name="T97" fmla="*/ 21 h 110"/>
                  <a:gd name="T98" fmla="*/ 31 w 70"/>
                  <a:gd name="T99" fmla="*/ 41 h 110"/>
                  <a:gd name="T100" fmla="*/ 50 w 70"/>
                  <a:gd name="T101" fmla="*/ 76 h 110"/>
                  <a:gd name="T102" fmla="*/ 39 w 70"/>
                  <a:gd name="T103" fmla="*/ 81 h 110"/>
                  <a:gd name="T104" fmla="*/ 39 w 70"/>
                  <a:gd name="T105" fmla="*/ 57 h 110"/>
                  <a:gd name="T106" fmla="*/ 50 w 70"/>
                  <a:gd name="T107" fmla="*/ 61 h 110"/>
                  <a:gd name="T108" fmla="*/ 54 w 70"/>
                  <a:gd name="T109" fmla="*/ 69 h 110"/>
                  <a:gd name="T110" fmla="*/ 50 w 70"/>
                  <a:gd name="T111" fmla="*/ 7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0" h="110">
                    <a:moveTo>
                      <a:pt x="62" y="51"/>
                    </a:moveTo>
                    <a:cubicBezTo>
                      <a:pt x="59" y="49"/>
                      <a:pt x="56" y="48"/>
                      <a:pt x="53" y="47"/>
                    </a:cubicBezTo>
                    <a:cubicBezTo>
                      <a:pt x="49" y="46"/>
                      <a:pt x="45" y="44"/>
                      <a:pt x="39" y="43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45" y="22"/>
                      <a:pt x="49" y="25"/>
                      <a:pt x="50" y="30"/>
                    </a:cubicBezTo>
                    <a:cubicBezTo>
                      <a:pt x="51" y="34"/>
                      <a:pt x="54" y="36"/>
                      <a:pt x="59" y="36"/>
                    </a:cubicBezTo>
                    <a:cubicBezTo>
                      <a:pt x="61" y="36"/>
                      <a:pt x="63" y="35"/>
                      <a:pt x="65" y="34"/>
                    </a:cubicBezTo>
                    <a:cubicBezTo>
                      <a:pt x="66" y="32"/>
                      <a:pt x="67" y="31"/>
                      <a:pt x="67" y="29"/>
                    </a:cubicBezTo>
                    <a:cubicBezTo>
                      <a:pt x="67" y="27"/>
                      <a:pt x="67" y="26"/>
                      <a:pt x="65" y="24"/>
                    </a:cubicBezTo>
                    <a:cubicBezTo>
                      <a:pt x="64" y="22"/>
                      <a:pt x="63" y="20"/>
                      <a:pt x="61" y="18"/>
                    </a:cubicBezTo>
                    <a:cubicBezTo>
                      <a:pt x="58" y="16"/>
                      <a:pt x="55" y="14"/>
                      <a:pt x="52" y="13"/>
                    </a:cubicBezTo>
                    <a:cubicBezTo>
                      <a:pt x="48" y="11"/>
                      <a:pt x="44" y="11"/>
                      <a:pt x="39" y="1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2"/>
                      <a:pt x="38" y="0"/>
                      <a:pt x="35" y="0"/>
                    </a:cubicBezTo>
                    <a:cubicBezTo>
                      <a:pt x="32" y="0"/>
                      <a:pt x="31" y="2"/>
                      <a:pt x="31" y="5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2" y="11"/>
                      <a:pt x="15" y="13"/>
                      <a:pt x="10" y="17"/>
                    </a:cubicBezTo>
                    <a:cubicBezTo>
                      <a:pt x="5" y="21"/>
                      <a:pt x="2" y="26"/>
                      <a:pt x="2" y="32"/>
                    </a:cubicBezTo>
                    <a:cubicBezTo>
                      <a:pt x="2" y="37"/>
                      <a:pt x="4" y="41"/>
                      <a:pt x="6" y="44"/>
                    </a:cubicBezTo>
                    <a:cubicBezTo>
                      <a:pt x="9" y="47"/>
                      <a:pt x="12" y="49"/>
                      <a:pt x="16" y="51"/>
                    </a:cubicBezTo>
                    <a:cubicBezTo>
                      <a:pt x="20" y="52"/>
                      <a:pt x="25" y="54"/>
                      <a:pt x="31" y="55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28" y="79"/>
                      <a:pt x="26" y="78"/>
                      <a:pt x="24" y="77"/>
                    </a:cubicBezTo>
                    <a:cubicBezTo>
                      <a:pt x="22" y="76"/>
                      <a:pt x="21" y="74"/>
                      <a:pt x="20" y="73"/>
                    </a:cubicBezTo>
                    <a:cubicBezTo>
                      <a:pt x="19" y="71"/>
                      <a:pt x="18" y="69"/>
                      <a:pt x="17" y="66"/>
                    </a:cubicBezTo>
                    <a:cubicBezTo>
                      <a:pt x="16" y="65"/>
                      <a:pt x="15" y="64"/>
                      <a:pt x="14" y="63"/>
                    </a:cubicBezTo>
                    <a:cubicBezTo>
                      <a:pt x="12" y="62"/>
                      <a:pt x="11" y="62"/>
                      <a:pt x="9" y="62"/>
                    </a:cubicBezTo>
                    <a:cubicBezTo>
                      <a:pt x="6" y="62"/>
                      <a:pt x="4" y="62"/>
                      <a:pt x="2" y="64"/>
                    </a:cubicBezTo>
                    <a:cubicBezTo>
                      <a:pt x="1" y="65"/>
                      <a:pt x="0" y="67"/>
                      <a:pt x="0" y="69"/>
                    </a:cubicBezTo>
                    <a:cubicBezTo>
                      <a:pt x="0" y="71"/>
                      <a:pt x="0" y="73"/>
                      <a:pt x="2" y="76"/>
                    </a:cubicBezTo>
                    <a:cubicBezTo>
                      <a:pt x="3" y="78"/>
                      <a:pt x="5" y="80"/>
                      <a:pt x="7" y="83"/>
                    </a:cubicBezTo>
                    <a:cubicBezTo>
                      <a:pt x="10" y="85"/>
                      <a:pt x="13" y="87"/>
                      <a:pt x="17" y="88"/>
                    </a:cubicBezTo>
                    <a:cubicBezTo>
                      <a:pt x="21" y="90"/>
                      <a:pt x="26" y="91"/>
                      <a:pt x="31" y="91"/>
                    </a:cubicBezTo>
                    <a:cubicBezTo>
                      <a:pt x="31" y="106"/>
                      <a:pt x="31" y="106"/>
                      <a:pt x="31" y="106"/>
                    </a:cubicBezTo>
                    <a:cubicBezTo>
                      <a:pt x="31" y="107"/>
                      <a:pt x="31" y="108"/>
                      <a:pt x="32" y="109"/>
                    </a:cubicBezTo>
                    <a:cubicBezTo>
                      <a:pt x="33" y="110"/>
                      <a:pt x="34" y="110"/>
                      <a:pt x="35" y="110"/>
                    </a:cubicBezTo>
                    <a:cubicBezTo>
                      <a:pt x="37" y="110"/>
                      <a:pt x="38" y="110"/>
                      <a:pt x="39" y="109"/>
                    </a:cubicBezTo>
                    <a:cubicBezTo>
                      <a:pt x="39" y="108"/>
                      <a:pt x="39" y="106"/>
                      <a:pt x="39" y="104"/>
                    </a:cubicBezTo>
                    <a:cubicBezTo>
                      <a:pt x="39" y="91"/>
                      <a:pt x="39" y="91"/>
                      <a:pt x="39" y="91"/>
                    </a:cubicBezTo>
                    <a:cubicBezTo>
                      <a:pt x="46" y="91"/>
                      <a:pt x="51" y="89"/>
                      <a:pt x="56" y="87"/>
                    </a:cubicBezTo>
                    <a:cubicBezTo>
                      <a:pt x="61" y="85"/>
                      <a:pt x="64" y="82"/>
                      <a:pt x="67" y="78"/>
                    </a:cubicBezTo>
                    <a:cubicBezTo>
                      <a:pt x="69" y="75"/>
                      <a:pt x="70" y="71"/>
                      <a:pt x="70" y="67"/>
                    </a:cubicBezTo>
                    <a:cubicBezTo>
                      <a:pt x="70" y="64"/>
                      <a:pt x="69" y="61"/>
                      <a:pt x="68" y="58"/>
                    </a:cubicBezTo>
                    <a:cubicBezTo>
                      <a:pt x="66" y="55"/>
                      <a:pt x="64" y="53"/>
                      <a:pt x="62" y="51"/>
                    </a:cubicBezTo>
                    <a:close/>
                    <a:moveTo>
                      <a:pt x="31" y="41"/>
                    </a:moveTo>
                    <a:cubicBezTo>
                      <a:pt x="27" y="40"/>
                      <a:pt x="24" y="39"/>
                      <a:pt x="22" y="37"/>
                    </a:cubicBezTo>
                    <a:cubicBezTo>
                      <a:pt x="20" y="36"/>
                      <a:pt x="19" y="34"/>
                      <a:pt x="19" y="31"/>
                    </a:cubicBezTo>
                    <a:cubicBezTo>
                      <a:pt x="19" y="28"/>
                      <a:pt x="20" y="26"/>
                      <a:pt x="22" y="24"/>
                    </a:cubicBezTo>
                    <a:cubicBezTo>
                      <a:pt x="24" y="23"/>
                      <a:pt x="27" y="22"/>
                      <a:pt x="31" y="21"/>
                    </a:cubicBezTo>
                    <a:lnTo>
                      <a:pt x="31" y="41"/>
                    </a:lnTo>
                    <a:close/>
                    <a:moveTo>
                      <a:pt x="50" y="76"/>
                    </a:moveTo>
                    <a:cubicBezTo>
                      <a:pt x="48" y="78"/>
                      <a:pt x="44" y="80"/>
                      <a:pt x="39" y="81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44" y="58"/>
                      <a:pt x="48" y="60"/>
                      <a:pt x="50" y="61"/>
                    </a:cubicBezTo>
                    <a:cubicBezTo>
                      <a:pt x="52" y="63"/>
                      <a:pt x="54" y="66"/>
                      <a:pt x="54" y="69"/>
                    </a:cubicBezTo>
                    <a:cubicBezTo>
                      <a:pt x="54" y="71"/>
                      <a:pt x="52" y="74"/>
                      <a:pt x="50" y="76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38"/>
              <p:cNvSpPr>
                <a:spLocks/>
              </p:cNvSpPr>
              <p:nvPr/>
            </p:nvSpPr>
            <p:spPr bwMode="auto">
              <a:xfrm>
                <a:off x="3315208" y="5486192"/>
                <a:ext cx="209893" cy="283463"/>
              </a:xfrm>
              <a:custGeom>
                <a:avLst/>
                <a:gdLst>
                  <a:gd name="T0" fmla="*/ 62 w 123"/>
                  <a:gd name="T1" fmla="*/ 3 h 166"/>
                  <a:gd name="T2" fmla="*/ 110 w 123"/>
                  <a:gd name="T3" fmla="*/ 74 h 166"/>
                  <a:gd name="T4" fmla="*/ 110 w 123"/>
                  <a:gd name="T5" fmla="*/ 107 h 166"/>
                  <a:gd name="T6" fmla="*/ 73 w 123"/>
                  <a:gd name="T7" fmla="*/ 85 h 166"/>
                  <a:gd name="T8" fmla="*/ 62 w 123"/>
                  <a:gd name="T9" fmla="*/ 3 h 166"/>
                  <a:gd name="T10" fmla="*/ 0 w 123"/>
                  <a:gd name="T11" fmla="*/ 43 h 166"/>
                  <a:gd name="T12" fmla="*/ 0 w 123"/>
                  <a:gd name="T13" fmla="*/ 142 h 166"/>
                  <a:gd name="T14" fmla="*/ 62 w 123"/>
                  <a:gd name="T15" fmla="*/ 166 h 166"/>
                  <a:gd name="T16" fmla="*/ 123 w 123"/>
                  <a:gd name="T17" fmla="*/ 131 h 166"/>
                  <a:gd name="T18" fmla="*/ 123 w 123"/>
                  <a:gd name="T19" fmla="*/ 85 h 166"/>
                  <a:gd name="T20" fmla="*/ 62 w 123"/>
                  <a:gd name="T21" fmla="*/ 3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66">
                    <a:moveTo>
                      <a:pt x="62" y="3"/>
                    </a:moveTo>
                    <a:cubicBezTo>
                      <a:pt x="110" y="74"/>
                      <a:pt x="110" y="74"/>
                      <a:pt x="110" y="74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3"/>
                      <a:pt x="0" y="0"/>
                      <a:pt x="0" y="43"/>
                    </a:cubicBezTo>
                    <a:cubicBezTo>
                      <a:pt x="0" y="85"/>
                      <a:pt x="0" y="142"/>
                      <a:pt x="0" y="142"/>
                    </a:cubicBezTo>
                    <a:cubicBezTo>
                      <a:pt x="0" y="142"/>
                      <a:pt x="7" y="166"/>
                      <a:pt x="62" y="166"/>
                    </a:cubicBezTo>
                    <a:cubicBezTo>
                      <a:pt x="116" y="166"/>
                      <a:pt x="123" y="150"/>
                      <a:pt x="123" y="131"/>
                    </a:cubicBezTo>
                    <a:cubicBezTo>
                      <a:pt x="123" y="111"/>
                      <a:pt x="123" y="85"/>
                      <a:pt x="123" y="85"/>
                    </a:cubicBezTo>
                    <a:cubicBezTo>
                      <a:pt x="123" y="85"/>
                      <a:pt x="109" y="3"/>
                      <a:pt x="62" y="3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Oval 139"/>
              <p:cNvSpPr>
                <a:spLocks noChangeArrowheads="1"/>
              </p:cNvSpPr>
              <p:nvPr/>
            </p:nvSpPr>
            <p:spPr bwMode="auto">
              <a:xfrm>
                <a:off x="3327469" y="5288561"/>
                <a:ext cx="163731" cy="192582"/>
              </a:xfrm>
              <a:prstGeom prst="ellipse">
                <a:avLst/>
              </a:pr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6" name="组 65"/>
            <p:cNvGrpSpPr/>
            <p:nvPr/>
          </p:nvGrpSpPr>
          <p:grpSpPr>
            <a:xfrm>
              <a:off x="8476241" y="2688123"/>
              <a:ext cx="398872" cy="311123"/>
              <a:chOff x="8803439" y="1342812"/>
              <a:chExt cx="733541" cy="564040"/>
            </a:xfrm>
          </p:grpSpPr>
          <p:sp>
            <p:nvSpPr>
              <p:cNvPr id="67" name="Freeform 250"/>
              <p:cNvSpPr>
                <a:spLocks/>
              </p:cNvSpPr>
              <p:nvPr/>
            </p:nvSpPr>
            <p:spPr bwMode="auto">
              <a:xfrm>
                <a:off x="9444656" y="1577949"/>
                <a:ext cx="92324" cy="93766"/>
              </a:xfrm>
              <a:custGeom>
                <a:avLst/>
                <a:gdLst>
                  <a:gd name="T0" fmla="*/ 51 w 54"/>
                  <a:gd name="T1" fmla="*/ 2 h 55"/>
                  <a:gd name="T2" fmla="*/ 43 w 54"/>
                  <a:gd name="T3" fmla="*/ 0 h 55"/>
                  <a:gd name="T4" fmla="*/ 36 w 54"/>
                  <a:gd name="T5" fmla="*/ 2 h 55"/>
                  <a:gd name="T6" fmla="*/ 28 w 54"/>
                  <a:gd name="T7" fmla="*/ 8 h 55"/>
                  <a:gd name="T8" fmla="*/ 29 w 54"/>
                  <a:gd name="T9" fmla="*/ 2 h 55"/>
                  <a:gd name="T10" fmla="*/ 25 w 54"/>
                  <a:gd name="T11" fmla="*/ 0 h 55"/>
                  <a:gd name="T12" fmla="*/ 15 w 54"/>
                  <a:gd name="T13" fmla="*/ 9 h 55"/>
                  <a:gd name="T14" fmla="*/ 2 w 54"/>
                  <a:gd name="T15" fmla="*/ 47 h 55"/>
                  <a:gd name="T16" fmla="*/ 1 w 54"/>
                  <a:gd name="T17" fmla="*/ 53 h 55"/>
                  <a:gd name="T18" fmla="*/ 5 w 54"/>
                  <a:gd name="T19" fmla="*/ 55 h 55"/>
                  <a:gd name="T20" fmla="*/ 11 w 54"/>
                  <a:gd name="T21" fmla="*/ 53 h 55"/>
                  <a:gd name="T22" fmla="*/ 15 w 54"/>
                  <a:gd name="T23" fmla="*/ 47 h 55"/>
                  <a:gd name="T24" fmla="*/ 19 w 54"/>
                  <a:gd name="T25" fmla="*/ 35 h 55"/>
                  <a:gd name="T26" fmla="*/ 23 w 54"/>
                  <a:gd name="T27" fmla="*/ 25 h 55"/>
                  <a:gd name="T28" fmla="*/ 27 w 54"/>
                  <a:gd name="T29" fmla="*/ 18 h 55"/>
                  <a:gd name="T30" fmla="*/ 32 w 54"/>
                  <a:gd name="T31" fmla="*/ 13 h 55"/>
                  <a:gd name="T32" fmla="*/ 37 w 54"/>
                  <a:gd name="T33" fmla="*/ 12 h 55"/>
                  <a:gd name="T34" fmla="*/ 42 w 54"/>
                  <a:gd name="T35" fmla="*/ 13 h 55"/>
                  <a:gd name="T36" fmla="*/ 45 w 54"/>
                  <a:gd name="T37" fmla="*/ 14 h 55"/>
                  <a:gd name="T38" fmla="*/ 50 w 54"/>
                  <a:gd name="T39" fmla="*/ 12 h 55"/>
                  <a:gd name="T40" fmla="*/ 53 w 54"/>
                  <a:gd name="T41" fmla="*/ 8 h 55"/>
                  <a:gd name="T42" fmla="*/ 51 w 54"/>
                  <a:gd name="T43" fmla="*/ 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5">
                    <a:moveTo>
                      <a:pt x="51" y="2"/>
                    </a:moveTo>
                    <a:cubicBezTo>
                      <a:pt x="49" y="1"/>
                      <a:pt x="46" y="0"/>
                      <a:pt x="43" y="0"/>
                    </a:cubicBezTo>
                    <a:cubicBezTo>
                      <a:pt x="40" y="0"/>
                      <a:pt x="38" y="1"/>
                      <a:pt x="36" y="2"/>
                    </a:cubicBezTo>
                    <a:cubicBezTo>
                      <a:pt x="34" y="4"/>
                      <a:pt x="31" y="6"/>
                      <a:pt x="28" y="8"/>
                    </a:cubicBezTo>
                    <a:cubicBezTo>
                      <a:pt x="29" y="6"/>
                      <a:pt x="30" y="4"/>
                      <a:pt x="29" y="2"/>
                    </a:cubicBezTo>
                    <a:cubicBezTo>
                      <a:pt x="29" y="1"/>
                      <a:pt x="27" y="0"/>
                      <a:pt x="25" y="0"/>
                    </a:cubicBezTo>
                    <a:cubicBezTo>
                      <a:pt x="21" y="0"/>
                      <a:pt x="17" y="3"/>
                      <a:pt x="15" y="9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9"/>
                      <a:pt x="0" y="51"/>
                      <a:pt x="1" y="53"/>
                    </a:cubicBezTo>
                    <a:cubicBezTo>
                      <a:pt x="2" y="54"/>
                      <a:pt x="3" y="55"/>
                      <a:pt x="5" y="55"/>
                    </a:cubicBezTo>
                    <a:cubicBezTo>
                      <a:pt x="7" y="55"/>
                      <a:pt x="9" y="54"/>
                      <a:pt x="11" y="53"/>
                    </a:cubicBezTo>
                    <a:cubicBezTo>
                      <a:pt x="13" y="51"/>
                      <a:pt x="14" y="49"/>
                      <a:pt x="15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31"/>
                      <a:pt x="22" y="28"/>
                      <a:pt x="23" y="25"/>
                    </a:cubicBezTo>
                    <a:cubicBezTo>
                      <a:pt x="25" y="22"/>
                      <a:pt x="26" y="20"/>
                      <a:pt x="27" y="18"/>
                    </a:cubicBezTo>
                    <a:cubicBezTo>
                      <a:pt x="29" y="16"/>
                      <a:pt x="30" y="14"/>
                      <a:pt x="32" y="13"/>
                    </a:cubicBezTo>
                    <a:cubicBezTo>
                      <a:pt x="34" y="12"/>
                      <a:pt x="35" y="12"/>
                      <a:pt x="37" y="12"/>
                    </a:cubicBezTo>
                    <a:cubicBezTo>
                      <a:pt x="39" y="12"/>
                      <a:pt x="40" y="12"/>
                      <a:pt x="42" y="13"/>
                    </a:cubicBezTo>
                    <a:cubicBezTo>
                      <a:pt x="44" y="13"/>
                      <a:pt x="45" y="14"/>
                      <a:pt x="45" y="14"/>
                    </a:cubicBezTo>
                    <a:cubicBezTo>
                      <a:pt x="47" y="14"/>
                      <a:pt x="48" y="13"/>
                      <a:pt x="50" y="12"/>
                    </a:cubicBezTo>
                    <a:cubicBezTo>
                      <a:pt x="51" y="11"/>
                      <a:pt x="52" y="10"/>
                      <a:pt x="53" y="8"/>
                    </a:cubicBezTo>
                    <a:cubicBezTo>
                      <a:pt x="54" y="6"/>
                      <a:pt x="53" y="4"/>
                      <a:pt x="51" y="2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51"/>
              <p:cNvSpPr>
                <a:spLocks/>
              </p:cNvSpPr>
              <p:nvPr/>
            </p:nvSpPr>
            <p:spPr bwMode="auto">
              <a:xfrm>
                <a:off x="9339349" y="1544049"/>
                <a:ext cx="105307" cy="127667"/>
              </a:xfrm>
              <a:custGeom>
                <a:avLst/>
                <a:gdLst>
                  <a:gd name="T0" fmla="*/ 58 w 62"/>
                  <a:gd name="T1" fmla="*/ 22 h 75"/>
                  <a:gd name="T2" fmla="*/ 50 w 62"/>
                  <a:gd name="T3" fmla="*/ 20 h 75"/>
                  <a:gd name="T4" fmla="*/ 43 w 62"/>
                  <a:gd name="T5" fmla="*/ 21 h 75"/>
                  <a:gd name="T6" fmla="*/ 36 w 62"/>
                  <a:gd name="T7" fmla="*/ 24 h 75"/>
                  <a:gd name="T8" fmla="*/ 30 w 62"/>
                  <a:gd name="T9" fmla="*/ 28 h 75"/>
                  <a:gd name="T10" fmla="*/ 37 w 62"/>
                  <a:gd name="T11" fmla="*/ 8 h 75"/>
                  <a:gd name="T12" fmla="*/ 37 w 62"/>
                  <a:gd name="T13" fmla="*/ 2 h 75"/>
                  <a:gd name="T14" fmla="*/ 33 w 62"/>
                  <a:gd name="T15" fmla="*/ 0 h 75"/>
                  <a:gd name="T16" fmla="*/ 28 w 62"/>
                  <a:gd name="T17" fmla="*/ 2 h 75"/>
                  <a:gd name="T18" fmla="*/ 24 w 62"/>
                  <a:gd name="T19" fmla="*/ 8 h 75"/>
                  <a:gd name="T20" fmla="*/ 16 w 62"/>
                  <a:gd name="T21" fmla="*/ 29 h 75"/>
                  <a:gd name="T22" fmla="*/ 2 w 62"/>
                  <a:gd name="T23" fmla="*/ 67 h 75"/>
                  <a:gd name="T24" fmla="*/ 6 w 62"/>
                  <a:gd name="T25" fmla="*/ 75 h 75"/>
                  <a:gd name="T26" fmla="*/ 12 w 62"/>
                  <a:gd name="T27" fmla="*/ 73 h 75"/>
                  <a:gd name="T28" fmla="*/ 16 w 62"/>
                  <a:gd name="T29" fmla="*/ 67 h 75"/>
                  <a:gd name="T30" fmla="*/ 16 w 62"/>
                  <a:gd name="T31" fmla="*/ 66 h 75"/>
                  <a:gd name="T32" fmla="*/ 16 w 62"/>
                  <a:gd name="T33" fmla="*/ 66 h 75"/>
                  <a:gd name="T34" fmla="*/ 22 w 62"/>
                  <a:gd name="T35" fmla="*/ 49 h 75"/>
                  <a:gd name="T36" fmla="*/ 27 w 62"/>
                  <a:gd name="T37" fmla="*/ 38 h 75"/>
                  <a:gd name="T38" fmla="*/ 34 w 62"/>
                  <a:gd name="T39" fmla="*/ 33 h 75"/>
                  <a:gd name="T40" fmla="*/ 41 w 62"/>
                  <a:gd name="T41" fmla="*/ 31 h 75"/>
                  <a:gd name="T42" fmla="*/ 47 w 62"/>
                  <a:gd name="T43" fmla="*/ 34 h 75"/>
                  <a:gd name="T44" fmla="*/ 45 w 62"/>
                  <a:gd name="T45" fmla="*/ 44 h 75"/>
                  <a:gd name="T46" fmla="*/ 37 w 62"/>
                  <a:gd name="T47" fmla="*/ 67 h 75"/>
                  <a:gd name="T48" fmla="*/ 41 w 62"/>
                  <a:gd name="T49" fmla="*/ 75 h 75"/>
                  <a:gd name="T50" fmla="*/ 46 w 62"/>
                  <a:gd name="T51" fmla="*/ 73 h 75"/>
                  <a:gd name="T52" fmla="*/ 50 w 62"/>
                  <a:gd name="T53" fmla="*/ 67 h 75"/>
                  <a:gd name="T54" fmla="*/ 60 w 62"/>
                  <a:gd name="T55" fmla="*/ 41 h 75"/>
                  <a:gd name="T56" fmla="*/ 62 w 62"/>
                  <a:gd name="T57" fmla="*/ 34 h 75"/>
                  <a:gd name="T58" fmla="*/ 62 w 62"/>
                  <a:gd name="T59" fmla="*/ 29 h 75"/>
                  <a:gd name="T60" fmla="*/ 58 w 62"/>
                  <a:gd name="T6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2" h="75">
                    <a:moveTo>
                      <a:pt x="58" y="22"/>
                    </a:moveTo>
                    <a:cubicBezTo>
                      <a:pt x="56" y="21"/>
                      <a:pt x="53" y="20"/>
                      <a:pt x="50" y="20"/>
                    </a:cubicBezTo>
                    <a:cubicBezTo>
                      <a:pt x="47" y="20"/>
                      <a:pt x="45" y="20"/>
                      <a:pt x="43" y="21"/>
                    </a:cubicBezTo>
                    <a:cubicBezTo>
                      <a:pt x="41" y="22"/>
                      <a:pt x="39" y="22"/>
                      <a:pt x="36" y="24"/>
                    </a:cubicBezTo>
                    <a:cubicBezTo>
                      <a:pt x="34" y="25"/>
                      <a:pt x="32" y="26"/>
                      <a:pt x="30" y="2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6"/>
                      <a:pt x="38" y="4"/>
                      <a:pt x="37" y="2"/>
                    </a:cubicBezTo>
                    <a:cubicBezTo>
                      <a:pt x="37" y="1"/>
                      <a:pt x="35" y="0"/>
                      <a:pt x="33" y="0"/>
                    </a:cubicBezTo>
                    <a:cubicBezTo>
                      <a:pt x="31" y="0"/>
                      <a:pt x="29" y="1"/>
                      <a:pt x="28" y="2"/>
                    </a:cubicBezTo>
                    <a:cubicBezTo>
                      <a:pt x="26" y="4"/>
                      <a:pt x="25" y="6"/>
                      <a:pt x="24" y="8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0" y="72"/>
                      <a:pt x="2" y="75"/>
                      <a:pt x="6" y="75"/>
                    </a:cubicBezTo>
                    <a:cubicBezTo>
                      <a:pt x="8" y="75"/>
                      <a:pt x="10" y="74"/>
                      <a:pt x="12" y="73"/>
                    </a:cubicBezTo>
                    <a:cubicBezTo>
                      <a:pt x="13" y="71"/>
                      <a:pt x="15" y="69"/>
                      <a:pt x="16" y="67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4" y="44"/>
                      <a:pt x="26" y="40"/>
                      <a:pt x="27" y="38"/>
                    </a:cubicBezTo>
                    <a:cubicBezTo>
                      <a:pt x="29" y="36"/>
                      <a:pt x="31" y="34"/>
                      <a:pt x="34" y="33"/>
                    </a:cubicBezTo>
                    <a:cubicBezTo>
                      <a:pt x="36" y="31"/>
                      <a:pt x="38" y="31"/>
                      <a:pt x="41" y="31"/>
                    </a:cubicBezTo>
                    <a:cubicBezTo>
                      <a:pt x="44" y="31"/>
                      <a:pt x="46" y="32"/>
                      <a:pt x="47" y="34"/>
                    </a:cubicBezTo>
                    <a:cubicBezTo>
                      <a:pt x="47" y="36"/>
                      <a:pt x="47" y="40"/>
                      <a:pt x="45" y="44"/>
                    </a:cubicBezTo>
                    <a:cubicBezTo>
                      <a:pt x="37" y="67"/>
                      <a:pt x="37" y="67"/>
                      <a:pt x="37" y="67"/>
                    </a:cubicBezTo>
                    <a:cubicBezTo>
                      <a:pt x="35" y="72"/>
                      <a:pt x="36" y="75"/>
                      <a:pt x="41" y="75"/>
                    </a:cubicBezTo>
                    <a:cubicBezTo>
                      <a:pt x="43" y="75"/>
                      <a:pt x="45" y="74"/>
                      <a:pt x="46" y="73"/>
                    </a:cubicBezTo>
                    <a:cubicBezTo>
                      <a:pt x="48" y="71"/>
                      <a:pt x="49" y="69"/>
                      <a:pt x="50" y="67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1" y="38"/>
                      <a:pt x="61" y="36"/>
                      <a:pt x="62" y="34"/>
                    </a:cubicBezTo>
                    <a:cubicBezTo>
                      <a:pt x="62" y="32"/>
                      <a:pt x="62" y="30"/>
                      <a:pt x="62" y="29"/>
                    </a:cubicBezTo>
                    <a:cubicBezTo>
                      <a:pt x="61" y="26"/>
                      <a:pt x="60" y="24"/>
                      <a:pt x="58" y="22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52"/>
              <p:cNvSpPr>
                <a:spLocks noEditPoints="1"/>
              </p:cNvSpPr>
              <p:nvPr/>
            </p:nvSpPr>
            <p:spPr bwMode="auto">
              <a:xfrm>
                <a:off x="9197257" y="1544049"/>
                <a:ext cx="109634" cy="127667"/>
              </a:xfrm>
              <a:custGeom>
                <a:avLst/>
                <a:gdLst>
                  <a:gd name="T0" fmla="*/ 58 w 64"/>
                  <a:gd name="T1" fmla="*/ 0 h 75"/>
                  <a:gd name="T2" fmla="*/ 53 w 64"/>
                  <a:gd name="T3" fmla="*/ 2 h 75"/>
                  <a:gd name="T4" fmla="*/ 47 w 64"/>
                  <a:gd name="T5" fmla="*/ 7 h 75"/>
                  <a:gd name="T6" fmla="*/ 39 w 64"/>
                  <a:gd name="T7" fmla="*/ 14 h 75"/>
                  <a:gd name="T8" fmla="*/ 8 w 64"/>
                  <a:gd name="T9" fmla="*/ 42 h 75"/>
                  <a:gd name="T10" fmla="*/ 5 w 64"/>
                  <a:gd name="T11" fmla="*/ 44 h 75"/>
                  <a:gd name="T12" fmla="*/ 3 w 64"/>
                  <a:gd name="T13" fmla="*/ 46 h 75"/>
                  <a:gd name="T14" fmla="*/ 2 w 64"/>
                  <a:gd name="T15" fmla="*/ 48 h 75"/>
                  <a:gd name="T16" fmla="*/ 0 w 64"/>
                  <a:gd name="T17" fmla="*/ 50 h 75"/>
                  <a:gd name="T18" fmla="*/ 1 w 64"/>
                  <a:gd name="T19" fmla="*/ 56 h 75"/>
                  <a:gd name="T20" fmla="*/ 7 w 64"/>
                  <a:gd name="T21" fmla="*/ 58 h 75"/>
                  <a:gd name="T22" fmla="*/ 32 w 64"/>
                  <a:gd name="T23" fmla="*/ 58 h 75"/>
                  <a:gd name="T24" fmla="*/ 28 w 64"/>
                  <a:gd name="T25" fmla="*/ 67 h 75"/>
                  <a:gd name="T26" fmla="*/ 28 w 64"/>
                  <a:gd name="T27" fmla="*/ 73 h 75"/>
                  <a:gd name="T28" fmla="*/ 32 w 64"/>
                  <a:gd name="T29" fmla="*/ 75 h 75"/>
                  <a:gd name="T30" fmla="*/ 37 w 64"/>
                  <a:gd name="T31" fmla="*/ 73 h 75"/>
                  <a:gd name="T32" fmla="*/ 41 w 64"/>
                  <a:gd name="T33" fmla="*/ 67 h 75"/>
                  <a:gd name="T34" fmla="*/ 43 w 64"/>
                  <a:gd name="T35" fmla="*/ 61 h 75"/>
                  <a:gd name="T36" fmla="*/ 43 w 64"/>
                  <a:gd name="T37" fmla="*/ 61 h 75"/>
                  <a:gd name="T38" fmla="*/ 44 w 64"/>
                  <a:gd name="T39" fmla="*/ 58 h 75"/>
                  <a:gd name="T40" fmla="*/ 47 w 64"/>
                  <a:gd name="T41" fmla="*/ 58 h 75"/>
                  <a:gd name="T42" fmla="*/ 53 w 64"/>
                  <a:gd name="T43" fmla="*/ 57 h 75"/>
                  <a:gd name="T44" fmla="*/ 57 w 64"/>
                  <a:gd name="T45" fmla="*/ 53 h 75"/>
                  <a:gd name="T46" fmla="*/ 56 w 64"/>
                  <a:gd name="T47" fmla="*/ 48 h 75"/>
                  <a:gd name="T48" fmla="*/ 50 w 64"/>
                  <a:gd name="T49" fmla="*/ 47 h 75"/>
                  <a:gd name="T50" fmla="*/ 48 w 64"/>
                  <a:gd name="T51" fmla="*/ 47 h 75"/>
                  <a:gd name="T52" fmla="*/ 62 w 64"/>
                  <a:gd name="T53" fmla="*/ 9 h 75"/>
                  <a:gd name="T54" fmla="*/ 58 w 64"/>
                  <a:gd name="T55" fmla="*/ 0 h 75"/>
                  <a:gd name="T56" fmla="*/ 42 w 64"/>
                  <a:gd name="T57" fmla="*/ 29 h 75"/>
                  <a:gd name="T58" fmla="*/ 36 w 64"/>
                  <a:gd name="T59" fmla="*/ 47 h 75"/>
                  <a:gd name="T60" fmla="*/ 15 w 64"/>
                  <a:gd name="T61" fmla="*/ 47 h 75"/>
                  <a:gd name="T62" fmla="*/ 41 w 64"/>
                  <a:gd name="T63" fmla="*/ 23 h 75"/>
                  <a:gd name="T64" fmla="*/ 46 w 64"/>
                  <a:gd name="T65" fmla="*/ 19 h 75"/>
                  <a:gd name="T66" fmla="*/ 42 w 64"/>
                  <a:gd name="T67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4" h="75">
                    <a:moveTo>
                      <a:pt x="58" y="0"/>
                    </a:moveTo>
                    <a:cubicBezTo>
                      <a:pt x="56" y="0"/>
                      <a:pt x="55" y="1"/>
                      <a:pt x="53" y="2"/>
                    </a:cubicBezTo>
                    <a:cubicBezTo>
                      <a:pt x="52" y="3"/>
                      <a:pt x="50" y="5"/>
                      <a:pt x="47" y="7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3"/>
                      <a:pt x="6" y="44"/>
                      <a:pt x="5" y="44"/>
                    </a:cubicBezTo>
                    <a:cubicBezTo>
                      <a:pt x="5" y="45"/>
                      <a:pt x="4" y="46"/>
                      <a:pt x="3" y="46"/>
                    </a:cubicBezTo>
                    <a:cubicBezTo>
                      <a:pt x="3" y="47"/>
                      <a:pt x="2" y="48"/>
                      <a:pt x="2" y="48"/>
                    </a:cubicBezTo>
                    <a:cubicBezTo>
                      <a:pt x="1" y="49"/>
                      <a:pt x="1" y="50"/>
                      <a:pt x="0" y="50"/>
                    </a:cubicBezTo>
                    <a:cubicBezTo>
                      <a:pt x="0" y="53"/>
                      <a:pt x="0" y="55"/>
                      <a:pt x="1" y="56"/>
                    </a:cubicBezTo>
                    <a:cubicBezTo>
                      <a:pt x="2" y="58"/>
                      <a:pt x="4" y="58"/>
                      <a:pt x="7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27" y="72"/>
                      <a:pt x="28" y="73"/>
                    </a:cubicBezTo>
                    <a:cubicBezTo>
                      <a:pt x="29" y="74"/>
                      <a:pt x="30" y="75"/>
                      <a:pt x="32" y="75"/>
                    </a:cubicBezTo>
                    <a:cubicBezTo>
                      <a:pt x="34" y="75"/>
                      <a:pt x="35" y="74"/>
                      <a:pt x="37" y="73"/>
                    </a:cubicBezTo>
                    <a:cubicBezTo>
                      <a:pt x="39" y="72"/>
                      <a:pt x="40" y="70"/>
                      <a:pt x="41" y="67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0" y="58"/>
                      <a:pt x="52" y="58"/>
                      <a:pt x="53" y="57"/>
                    </a:cubicBezTo>
                    <a:cubicBezTo>
                      <a:pt x="55" y="56"/>
                      <a:pt x="56" y="55"/>
                      <a:pt x="57" y="53"/>
                    </a:cubicBezTo>
                    <a:cubicBezTo>
                      <a:pt x="57" y="50"/>
                      <a:pt x="57" y="49"/>
                      <a:pt x="56" y="48"/>
                    </a:cubicBezTo>
                    <a:cubicBezTo>
                      <a:pt x="55" y="48"/>
                      <a:pt x="53" y="47"/>
                      <a:pt x="50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4" y="3"/>
                      <a:pt x="63" y="0"/>
                      <a:pt x="58" y="0"/>
                    </a:cubicBezTo>
                    <a:close/>
                    <a:moveTo>
                      <a:pt x="42" y="29"/>
                    </a:moveTo>
                    <a:cubicBezTo>
                      <a:pt x="36" y="47"/>
                      <a:pt x="36" y="47"/>
                      <a:pt x="36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2" y="29"/>
                    </a:ln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253"/>
              <p:cNvSpPr>
                <a:spLocks/>
              </p:cNvSpPr>
              <p:nvPr/>
            </p:nvSpPr>
            <p:spPr bwMode="auto">
              <a:xfrm>
                <a:off x="9091950" y="1545491"/>
                <a:ext cx="116126" cy="124782"/>
              </a:xfrm>
              <a:custGeom>
                <a:avLst/>
                <a:gdLst>
                  <a:gd name="T0" fmla="*/ 37 w 68"/>
                  <a:gd name="T1" fmla="*/ 48 h 73"/>
                  <a:gd name="T2" fmla="*/ 51 w 68"/>
                  <a:gd name="T3" fmla="*/ 39 h 73"/>
                  <a:gd name="T4" fmla="*/ 60 w 68"/>
                  <a:gd name="T5" fmla="*/ 32 h 73"/>
                  <a:gd name="T6" fmla="*/ 67 w 68"/>
                  <a:gd name="T7" fmla="*/ 21 h 73"/>
                  <a:gd name="T8" fmla="*/ 68 w 68"/>
                  <a:gd name="T9" fmla="*/ 13 h 73"/>
                  <a:gd name="T10" fmla="*/ 66 w 68"/>
                  <a:gd name="T11" fmla="*/ 7 h 73"/>
                  <a:gd name="T12" fmla="*/ 62 w 68"/>
                  <a:gd name="T13" fmla="*/ 2 h 73"/>
                  <a:gd name="T14" fmla="*/ 50 w 68"/>
                  <a:gd name="T15" fmla="*/ 0 h 73"/>
                  <a:gd name="T16" fmla="*/ 38 w 68"/>
                  <a:gd name="T17" fmla="*/ 2 h 73"/>
                  <a:gd name="T18" fmla="*/ 29 w 68"/>
                  <a:gd name="T19" fmla="*/ 7 h 73"/>
                  <a:gd name="T20" fmla="*/ 22 w 68"/>
                  <a:gd name="T21" fmla="*/ 13 h 73"/>
                  <a:gd name="T22" fmla="*/ 18 w 68"/>
                  <a:gd name="T23" fmla="*/ 20 h 73"/>
                  <a:gd name="T24" fmla="*/ 18 w 68"/>
                  <a:gd name="T25" fmla="*/ 25 h 73"/>
                  <a:gd name="T26" fmla="*/ 21 w 68"/>
                  <a:gd name="T27" fmla="*/ 27 h 73"/>
                  <a:gd name="T28" fmla="*/ 26 w 68"/>
                  <a:gd name="T29" fmla="*/ 25 h 73"/>
                  <a:gd name="T30" fmla="*/ 30 w 68"/>
                  <a:gd name="T31" fmla="*/ 20 h 73"/>
                  <a:gd name="T32" fmla="*/ 34 w 68"/>
                  <a:gd name="T33" fmla="*/ 16 h 73"/>
                  <a:gd name="T34" fmla="*/ 46 w 68"/>
                  <a:gd name="T35" fmla="*/ 10 h 73"/>
                  <a:gd name="T36" fmla="*/ 51 w 68"/>
                  <a:gd name="T37" fmla="*/ 11 h 73"/>
                  <a:gd name="T38" fmla="*/ 54 w 68"/>
                  <a:gd name="T39" fmla="*/ 15 h 73"/>
                  <a:gd name="T40" fmla="*/ 53 w 68"/>
                  <a:gd name="T41" fmla="*/ 21 h 73"/>
                  <a:gd name="T42" fmla="*/ 49 w 68"/>
                  <a:gd name="T43" fmla="*/ 27 h 73"/>
                  <a:gd name="T44" fmla="*/ 43 w 68"/>
                  <a:gd name="T45" fmla="*/ 33 h 73"/>
                  <a:gd name="T46" fmla="*/ 34 w 68"/>
                  <a:gd name="T47" fmla="*/ 38 h 73"/>
                  <a:gd name="T48" fmla="*/ 24 w 68"/>
                  <a:gd name="T49" fmla="*/ 45 h 73"/>
                  <a:gd name="T50" fmla="*/ 8 w 68"/>
                  <a:gd name="T51" fmla="*/ 56 h 73"/>
                  <a:gd name="T52" fmla="*/ 4 w 68"/>
                  <a:gd name="T53" fmla="*/ 61 h 73"/>
                  <a:gd name="T54" fmla="*/ 1 w 68"/>
                  <a:gd name="T55" fmla="*/ 66 h 73"/>
                  <a:gd name="T56" fmla="*/ 1 w 68"/>
                  <a:gd name="T57" fmla="*/ 71 h 73"/>
                  <a:gd name="T58" fmla="*/ 6 w 68"/>
                  <a:gd name="T59" fmla="*/ 73 h 73"/>
                  <a:gd name="T60" fmla="*/ 42 w 68"/>
                  <a:gd name="T61" fmla="*/ 73 h 73"/>
                  <a:gd name="T62" fmla="*/ 48 w 68"/>
                  <a:gd name="T63" fmla="*/ 71 h 73"/>
                  <a:gd name="T64" fmla="*/ 51 w 68"/>
                  <a:gd name="T65" fmla="*/ 67 h 73"/>
                  <a:gd name="T66" fmla="*/ 51 w 68"/>
                  <a:gd name="T67" fmla="*/ 63 h 73"/>
                  <a:gd name="T68" fmla="*/ 45 w 68"/>
                  <a:gd name="T69" fmla="*/ 61 h 73"/>
                  <a:gd name="T70" fmla="*/ 19 w 68"/>
                  <a:gd name="T71" fmla="*/ 61 h 73"/>
                  <a:gd name="T72" fmla="*/ 23 w 68"/>
                  <a:gd name="T73" fmla="*/ 58 h 73"/>
                  <a:gd name="T74" fmla="*/ 37 w 68"/>
                  <a:gd name="T75" fmla="*/ 4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73">
                    <a:moveTo>
                      <a:pt x="37" y="48"/>
                    </a:moveTo>
                    <a:cubicBezTo>
                      <a:pt x="43" y="44"/>
                      <a:pt x="48" y="41"/>
                      <a:pt x="51" y="39"/>
                    </a:cubicBezTo>
                    <a:cubicBezTo>
                      <a:pt x="53" y="38"/>
                      <a:pt x="56" y="35"/>
                      <a:pt x="60" y="32"/>
                    </a:cubicBezTo>
                    <a:cubicBezTo>
                      <a:pt x="63" y="28"/>
                      <a:pt x="65" y="25"/>
                      <a:pt x="67" y="21"/>
                    </a:cubicBezTo>
                    <a:cubicBezTo>
                      <a:pt x="68" y="18"/>
                      <a:pt x="68" y="15"/>
                      <a:pt x="68" y="13"/>
                    </a:cubicBezTo>
                    <a:cubicBezTo>
                      <a:pt x="68" y="11"/>
                      <a:pt x="67" y="8"/>
                      <a:pt x="66" y="7"/>
                    </a:cubicBezTo>
                    <a:cubicBezTo>
                      <a:pt x="65" y="5"/>
                      <a:pt x="64" y="3"/>
                      <a:pt x="62" y="2"/>
                    </a:cubicBezTo>
                    <a:cubicBezTo>
                      <a:pt x="59" y="1"/>
                      <a:pt x="55" y="0"/>
                      <a:pt x="50" y="0"/>
                    </a:cubicBezTo>
                    <a:cubicBezTo>
                      <a:pt x="46" y="0"/>
                      <a:pt x="42" y="0"/>
                      <a:pt x="38" y="2"/>
                    </a:cubicBezTo>
                    <a:cubicBezTo>
                      <a:pt x="35" y="3"/>
                      <a:pt x="31" y="5"/>
                      <a:pt x="29" y="7"/>
                    </a:cubicBezTo>
                    <a:cubicBezTo>
                      <a:pt x="26" y="9"/>
                      <a:pt x="23" y="11"/>
                      <a:pt x="22" y="13"/>
                    </a:cubicBezTo>
                    <a:cubicBezTo>
                      <a:pt x="20" y="16"/>
                      <a:pt x="18" y="18"/>
                      <a:pt x="18" y="20"/>
                    </a:cubicBezTo>
                    <a:cubicBezTo>
                      <a:pt x="17" y="22"/>
                      <a:pt x="17" y="24"/>
                      <a:pt x="18" y="25"/>
                    </a:cubicBezTo>
                    <a:cubicBezTo>
                      <a:pt x="18" y="26"/>
                      <a:pt x="19" y="27"/>
                      <a:pt x="21" y="27"/>
                    </a:cubicBezTo>
                    <a:cubicBezTo>
                      <a:pt x="23" y="27"/>
                      <a:pt x="25" y="26"/>
                      <a:pt x="26" y="25"/>
                    </a:cubicBezTo>
                    <a:cubicBezTo>
                      <a:pt x="27" y="23"/>
                      <a:pt x="29" y="22"/>
                      <a:pt x="30" y="20"/>
                    </a:cubicBezTo>
                    <a:cubicBezTo>
                      <a:pt x="32" y="17"/>
                      <a:pt x="33" y="16"/>
                      <a:pt x="34" y="16"/>
                    </a:cubicBezTo>
                    <a:cubicBezTo>
                      <a:pt x="37" y="12"/>
                      <a:pt x="41" y="10"/>
                      <a:pt x="46" y="10"/>
                    </a:cubicBezTo>
                    <a:cubicBezTo>
                      <a:pt x="48" y="10"/>
                      <a:pt x="50" y="10"/>
                      <a:pt x="51" y="11"/>
                    </a:cubicBezTo>
                    <a:cubicBezTo>
                      <a:pt x="52" y="12"/>
                      <a:pt x="53" y="13"/>
                      <a:pt x="54" y="15"/>
                    </a:cubicBezTo>
                    <a:cubicBezTo>
                      <a:pt x="54" y="17"/>
                      <a:pt x="54" y="19"/>
                      <a:pt x="53" y="21"/>
                    </a:cubicBezTo>
                    <a:cubicBezTo>
                      <a:pt x="52" y="23"/>
                      <a:pt x="51" y="25"/>
                      <a:pt x="49" y="27"/>
                    </a:cubicBezTo>
                    <a:cubicBezTo>
                      <a:pt x="48" y="29"/>
                      <a:pt x="46" y="31"/>
                      <a:pt x="43" y="33"/>
                    </a:cubicBezTo>
                    <a:cubicBezTo>
                      <a:pt x="41" y="35"/>
                      <a:pt x="38" y="36"/>
                      <a:pt x="34" y="38"/>
                    </a:cubicBezTo>
                    <a:cubicBezTo>
                      <a:pt x="33" y="39"/>
                      <a:pt x="29" y="42"/>
                      <a:pt x="24" y="45"/>
                    </a:cubicBezTo>
                    <a:cubicBezTo>
                      <a:pt x="20" y="48"/>
                      <a:pt x="14" y="52"/>
                      <a:pt x="8" y="56"/>
                    </a:cubicBezTo>
                    <a:cubicBezTo>
                      <a:pt x="7" y="58"/>
                      <a:pt x="5" y="59"/>
                      <a:pt x="4" y="61"/>
                    </a:cubicBezTo>
                    <a:cubicBezTo>
                      <a:pt x="2" y="63"/>
                      <a:pt x="1" y="65"/>
                      <a:pt x="1" y="66"/>
                    </a:cubicBezTo>
                    <a:cubicBezTo>
                      <a:pt x="0" y="68"/>
                      <a:pt x="0" y="69"/>
                      <a:pt x="1" y="71"/>
                    </a:cubicBezTo>
                    <a:cubicBezTo>
                      <a:pt x="2" y="72"/>
                      <a:pt x="4" y="73"/>
                      <a:pt x="6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5" y="73"/>
                      <a:pt x="46" y="72"/>
                      <a:pt x="48" y="71"/>
                    </a:cubicBezTo>
                    <a:cubicBezTo>
                      <a:pt x="49" y="70"/>
                      <a:pt x="50" y="68"/>
                      <a:pt x="51" y="67"/>
                    </a:cubicBezTo>
                    <a:cubicBezTo>
                      <a:pt x="52" y="65"/>
                      <a:pt x="51" y="64"/>
                      <a:pt x="51" y="63"/>
                    </a:cubicBezTo>
                    <a:cubicBezTo>
                      <a:pt x="50" y="62"/>
                      <a:pt x="48" y="61"/>
                      <a:pt x="45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1" y="60"/>
                      <a:pt x="22" y="59"/>
                      <a:pt x="23" y="58"/>
                    </a:cubicBezTo>
                    <a:cubicBezTo>
                      <a:pt x="26" y="56"/>
                      <a:pt x="30" y="52"/>
                      <a:pt x="37" y="48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254"/>
              <p:cNvSpPr>
                <a:spLocks noEditPoints="1"/>
              </p:cNvSpPr>
              <p:nvPr/>
            </p:nvSpPr>
            <p:spPr bwMode="auto">
              <a:xfrm>
                <a:off x="8803439" y="1342812"/>
                <a:ext cx="537353" cy="564040"/>
              </a:xfrm>
              <a:custGeom>
                <a:avLst/>
                <a:gdLst>
                  <a:gd name="T0" fmla="*/ 166 w 315"/>
                  <a:gd name="T1" fmla="*/ 0 h 331"/>
                  <a:gd name="T2" fmla="*/ 0 w 315"/>
                  <a:gd name="T3" fmla="*/ 165 h 331"/>
                  <a:gd name="T4" fmla="*/ 166 w 315"/>
                  <a:gd name="T5" fmla="*/ 331 h 331"/>
                  <a:gd name="T6" fmla="*/ 309 w 315"/>
                  <a:gd name="T7" fmla="*/ 248 h 331"/>
                  <a:gd name="T8" fmla="*/ 237 w 315"/>
                  <a:gd name="T9" fmla="*/ 248 h 331"/>
                  <a:gd name="T10" fmla="*/ 166 w 315"/>
                  <a:gd name="T11" fmla="*/ 275 h 331"/>
                  <a:gd name="T12" fmla="*/ 56 w 315"/>
                  <a:gd name="T13" fmla="*/ 165 h 331"/>
                  <a:gd name="T14" fmla="*/ 166 w 315"/>
                  <a:gd name="T15" fmla="*/ 56 h 331"/>
                  <a:gd name="T16" fmla="*/ 248 w 315"/>
                  <a:gd name="T17" fmla="*/ 93 h 331"/>
                  <a:gd name="T18" fmla="*/ 248 w 315"/>
                  <a:gd name="T19" fmla="*/ 93 h 331"/>
                  <a:gd name="T20" fmla="*/ 315 w 315"/>
                  <a:gd name="T21" fmla="*/ 93 h 331"/>
                  <a:gd name="T22" fmla="*/ 166 w 315"/>
                  <a:gd name="T23" fmla="*/ 0 h 331"/>
                  <a:gd name="T24" fmla="*/ 35 w 315"/>
                  <a:gd name="T25" fmla="*/ 175 h 331"/>
                  <a:gd name="T26" fmla="*/ 25 w 315"/>
                  <a:gd name="T27" fmla="*/ 165 h 331"/>
                  <a:gd name="T28" fmla="*/ 35 w 315"/>
                  <a:gd name="T29" fmla="*/ 155 h 331"/>
                  <a:gd name="T30" fmla="*/ 44 w 315"/>
                  <a:gd name="T31" fmla="*/ 165 h 331"/>
                  <a:gd name="T32" fmla="*/ 35 w 315"/>
                  <a:gd name="T33" fmla="*/ 175 h 331"/>
                  <a:gd name="T34" fmla="*/ 163 w 315"/>
                  <a:gd name="T35" fmla="*/ 283 h 331"/>
                  <a:gd name="T36" fmla="*/ 172 w 315"/>
                  <a:gd name="T37" fmla="*/ 292 h 331"/>
                  <a:gd name="T38" fmla="*/ 163 w 315"/>
                  <a:gd name="T39" fmla="*/ 302 h 331"/>
                  <a:gd name="T40" fmla="*/ 153 w 315"/>
                  <a:gd name="T41" fmla="*/ 292 h 331"/>
                  <a:gd name="T42" fmla="*/ 163 w 315"/>
                  <a:gd name="T43" fmla="*/ 283 h 331"/>
                  <a:gd name="T44" fmla="*/ 167 w 315"/>
                  <a:gd name="T45" fmla="*/ 45 h 331"/>
                  <a:gd name="T46" fmla="*/ 158 w 315"/>
                  <a:gd name="T47" fmla="*/ 35 h 331"/>
                  <a:gd name="T48" fmla="*/ 167 w 315"/>
                  <a:gd name="T49" fmla="*/ 25 h 331"/>
                  <a:gd name="T50" fmla="*/ 177 w 315"/>
                  <a:gd name="T51" fmla="*/ 35 h 331"/>
                  <a:gd name="T52" fmla="*/ 167 w 315"/>
                  <a:gd name="T53" fmla="*/ 45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5" h="331">
                    <a:moveTo>
                      <a:pt x="166" y="0"/>
                    </a:moveTo>
                    <a:cubicBezTo>
                      <a:pt x="74" y="0"/>
                      <a:pt x="0" y="74"/>
                      <a:pt x="0" y="165"/>
                    </a:cubicBezTo>
                    <a:cubicBezTo>
                      <a:pt x="0" y="257"/>
                      <a:pt x="74" y="331"/>
                      <a:pt x="166" y="331"/>
                    </a:cubicBezTo>
                    <a:cubicBezTo>
                      <a:pt x="227" y="331"/>
                      <a:pt x="280" y="298"/>
                      <a:pt x="309" y="248"/>
                    </a:cubicBezTo>
                    <a:cubicBezTo>
                      <a:pt x="237" y="248"/>
                      <a:pt x="237" y="248"/>
                      <a:pt x="237" y="248"/>
                    </a:cubicBezTo>
                    <a:cubicBezTo>
                      <a:pt x="218" y="265"/>
                      <a:pt x="193" y="275"/>
                      <a:pt x="166" y="275"/>
                    </a:cubicBezTo>
                    <a:cubicBezTo>
                      <a:pt x="105" y="275"/>
                      <a:pt x="56" y="226"/>
                      <a:pt x="56" y="165"/>
                    </a:cubicBezTo>
                    <a:cubicBezTo>
                      <a:pt x="56" y="105"/>
                      <a:pt x="105" y="56"/>
                      <a:pt x="166" y="56"/>
                    </a:cubicBezTo>
                    <a:cubicBezTo>
                      <a:pt x="199" y="56"/>
                      <a:pt x="228" y="70"/>
                      <a:pt x="248" y="93"/>
                    </a:cubicBezTo>
                    <a:cubicBezTo>
                      <a:pt x="248" y="93"/>
                      <a:pt x="248" y="93"/>
                      <a:pt x="248" y="93"/>
                    </a:cubicBezTo>
                    <a:cubicBezTo>
                      <a:pt x="315" y="93"/>
                      <a:pt x="315" y="93"/>
                      <a:pt x="315" y="93"/>
                    </a:cubicBezTo>
                    <a:cubicBezTo>
                      <a:pt x="288" y="38"/>
                      <a:pt x="231" y="0"/>
                      <a:pt x="166" y="0"/>
                    </a:cubicBezTo>
                    <a:close/>
                    <a:moveTo>
                      <a:pt x="35" y="175"/>
                    </a:moveTo>
                    <a:cubicBezTo>
                      <a:pt x="29" y="175"/>
                      <a:pt x="25" y="171"/>
                      <a:pt x="25" y="165"/>
                    </a:cubicBezTo>
                    <a:cubicBezTo>
                      <a:pt x="25" y="160"/>
                      <a:pt x="29" y="155"/>
                      <a:pt x="35" y="155"/>
                    </a:cubicBezTo>
                    <a:cubicBezTo>
                      <a:pt x="40" y="155"/>
                      <a:pt x="44" y="160"/>
                      <a:pt x="44" y="165"/>
                    </a:cubicBezTo>
                    <a:cubicBezTo>
                      <a:pt x="44" y="171"/>
                      <a:pt x="40" y="175"/>
                      <a:pt x="35" y="175"/>
                    </a:cubicBezTo>
                    <a:close/>
                    <a:moveTo>
                      <a:pt x="163" y="283"/>
                    </a:moveTo>
                    <a:cubicBezTo>
                      <a:pt x="168" y="283"/>
                      <a:pt x="172" y="287"/>
                      <a:pt x="172" y="292"/>
                    </a:cubicBezTo>
                    <a:cubicBezTo>
                      <a:pt x="172" y="298"/>
                      <a:pt x="168" y="302"/>
                      <a:pt x="163" y="302"/>
                    </a:cubicBezTo>
                    <a:cubicBezTo>
                      <a:pt x="157" y="302"/>
                      <a:pt x="153" y="298"/>
                      <a:pt x="153" y="292"/>
                    </a:cubicBezTo>
                    <a:cubicBezTo>
                      <a:pt x="153" y="287"/>
                      <a:pt x="157" y="283"/>
                      <a:pt x="163" y="283"/>
                    </a:cubicBezTo>
                    <a:close/>
                    <a:moveTo>
                      <a:pt x="167" y="45"/>
                    </a:moveTo>
                    <a:cubicBezTo>
                      <a:pt x="162" y="45"/>
                      <a:pt x="158" y="40"/>
                      <a:pt x="158" y="35"/>
                    </a:cubicBezTo>
                    <a:cubicBezTo>
                      <a:pt x="158" y="30"/>
                      <a:pt x="162" y="25"/>
                      <a:pt x="167" y="25"/>
                    </a:cubicBezTo>
                    <a:cubicBezTo>
                      <a:pt x="173" y="25"/>
                      <a:pt x="177" y="30"/>
                      <a:pt x="177" y="35"/>
                    </a:cubicBezTo>
                    <a:cubicBezTo>
                      <a:pt x="177" y="40"/>
                      <a:pt x="173" y="45"/>
                      <a:pt x="167" y="45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55"/>
              <p:cNvSpPr>
                <a:spLocks/>
              </p:cNvSpPr>
              <p:nvPr/>
            </p:nvSpPr>
            <p:spPr bwMode="auto">
              <a:xfrm>
                <a:off x="8952022" y="1606800"/>
                <a:ext cx="144977" cy="98816"/>
              </a:xfrm>
              <a:custGeom>
                <a:avLst/>
                <a:gdLst>
                  <a:gd name="T0" fmla="*/ 47 w 85"/>
                  <a:gd name="T1" fmla="*/ 52 h 58"/>
                  <a:gd name="T2" fmla="*/ 50 w 85"/>
                  <a:gd name="T3" fmla="*/ 56 h 58"/>
                  <a:gd name="T4" fmla="*/ 56 w 85"/>
                  <a:gd name="T5" fmla="*/ 55 h 58"/>
                  <a:gd name="T6" fmla="*/ 84 w 85"/>
                  <a:gd name="T7" fmla="*/ 7 h 58"/>
                  <a:gd name="T8" fmla="*/ 82 w 85"/>
                  <a:gd name="T9" fmla="*/ 1 h 58"/>
                  <a:gd name="T10" fmla="*/ 82 w 85"/>
                  <a:gd name="T11" fmla="*/ 1 h 58"/>
                  <a:gd name="T12" fmla="*/ 81 w 85"/>
                  <a:gd name="T13" fmla="*/ 1 h 58"/>
                  <a:gd name="T14" fmla="*/ 79 w 85"/>
                  <a:gd name="T15" fmla="*/ 0 h 58"/>
                  <a:gd name="T16" fmla="*/ 5 w 85"/>
                  <a:gd name="T17" fmla="*/ 0 h 58"/>
                  <a:gd name="T18" fmla="*/ 1 w 85"/>
                  <a:gd name="T19" fmla="*/ 2 h 58"/>
                  <a:gd name="T20" fmla="*/ 0 w 85"/>
                  <a:gd name="T21" fmla="*/ 5 h 58"/>
                  <a:gd name="T22" fmla="*/ 5 w 85"/>
                  <a:gd name="T23" fmla="*/ 10 h 58"/>
                  <a:gd name="T24" fmla="*/ 71 w 85"/>
                  <a:gd name="T25" fmla="*/ 10 h 58"/>
                  <a:gd name="T26" fmla="*/ 47 w 85"/>
                  <a:gd name="T27" fmla="*/ 51 h 58"/>
                  <a:gd name="T28" fmla="*/ 47 w 85"/>
                  <a:gd name="T2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58">
                    <a:moveTo>
                      <a:pt x="47" y="52"/>
                    </a:moveTo>
                    <a:cubicBezTo>
                      <a:pt x="47" y="54"/>
                      <a:pt x="48" y="55"/>
                      <a:pt x="50" y="56"/>
                    </a:cubicBezTo>
                    <a:cubicBezTo>
                      <a:pt x="52" y="58"/>
                      <a:pt x="55" y="57"/>
                      <a:pt x="56" y="55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5"/>
                      <a:pt x="84" y="3"/>
                      <a:pt x="82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1"/>
                      <a:pt x="82" y="1"/>
                      <a:pt x="81" y="1"/>
                    </a:cubicBezTo>
                    <a:cubicBezTo>
                      <a:pt x="81" y="1"/>
                      <a:pt x="80" y="0"/>
                      <a:pt x="7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7" y="51"/>
                      <a:pt x="47" y="51"/>
                      <a:pt x="47" y="52"/>
                    </a:cubicBezTo>
                    <a:close/>
                  </a:path>
                </a:pathLst>
              </a:custGeom>
              <a:solidFill>
                <a:srgbClr val="FDFFFE"/>
              </a:solidFill>
              <a:ln>
                <a:solidFill>
                  <a:srgbClr val="FDFFFE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4" name="组 73"/>
            <p:cNvGrpSpPr/>
            <p:nvPr/>
          </p:nvGrpSpPr>
          <p:grpSpPr>
            <a:xfrm>
              <a:off x="10387265" y="2739746"/>
              <a:ext cx="371945" cy="175333"/>
              <a:chOff x="3047447" y="3180539"/>
              <a:chExt cx="852552" cy="448636"/>
            </a:xfrm>
            <a:solidFill>
              <a:srgbClr val="FDFFFE"/>
            </a:solidFill>
          </p:grpSpPr>
          <p:sp>
            <p:nvSpPr>
              <p:cNvPr id="75" name="Freeform 470"/>
              <p:cNvSpPr>
                <a:spLocks/>
              </p:cNvSpPr>
              <p:nvPr/>
            </p:nvSpPr>
            <p:spPr bwMode="auto">
              <a:xfrm>
                <a:off x="3778824" y="3272863"/>
                <a:ext cx="121175" cy="253890"/>
              </a:xfrm>
              <a:custGeom>
                <a:avLst/>
                <a:gdLst>
                  <a:gd name="T0" fmla="*/ 58 w 71"/>
                  <a:gd name="T1" fmla="*/ 37 h 149"/>
                  <a:gd name="T2" fmla="*/ 21 w 71"/>
                  <a:gd name="T3" fmla="*/ 0 h 149"/>
                  <a:gd name="T4" fmla="*/ 0 w 71"/>
                  <a:gd name="T5" fmla="*/ 19 h 149"/>
                  <a:gd name="T6" fmla="*/ 30 w 71"/>
                  <a:gd name="T7" fmla="*/ 75 h 149"/>
                  <a:gd name="T8" fmla="*/ 9 w 71"/>
                  <a:gd name="T9" fmla="*/ 123 h 149"/>
                  <a:gd name="T10" fmla="*/ 31 w 71"/>
                  <a:gd name="T11" fmla="*/ 149 h 149"/>
                  <a:gd name="T12" fmla="*/ 71 w 71"/>
                  <a:gd name="T13" fmla="*/ 79 h 149"/>
                  <a:gd name="T14" fmla="*/ 58 w 71"/>
                  <a:gd name="T15" fmla="*/ 3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49">
                    <a:moveTo>
                      <a:pt x="58" y="37"/>
                    </a:moveTo>
                    <a:cubicBezTo>
                      <a:pt x="49" y="23"/>
                      <a:pt x="37" y="11"/>
                      <a:pt x="21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9" y="36"/>
                      <a:pt x="30" y="55"/>
                      <a:pt x="30" y="75"/>
                    </a:cubicBezTo>
                    <a:cubicBezTo>
                      <a:pt x="30" y="92"/>
                      <a:pt x="23" y="108"/>
                      <a:pt x="9" y="123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57" y="129"/>
                      <a:pt x="71" y="105"/>
                      <a:pt x="71" y="79"/>
                    </a:cubicBezTo>
                    <a:cubicBezTo>
                      <a:pt x="71" y="64"/>
                      <a:pt x="67" y="50"/>
                      <a:pt x="58" y="37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471"/>
              <p:cNvSpPr>
                <a:spLocks/>
              </p:cNvSpPr>
              <p:nvPr/>
            </p:nvSpPr>
            <p:spPr bwMode="auto">
              <a:xfrm>
                <a:off x="3630962" y="3180539"/>
                <a:ext cx="139207" cy="162288"/>
              </a:xfrm>
              <a:custGeom>
                <a:avLst/>
                <a:gdLst>
                  <a:gd name="T0" fmla="*/ 41 w 82"/>
                  <a:gd name="T1" fmla="*/ 95 h 95"/>
                  <a:gd name="T2" fmla="*/ 78 w 82"/>
                  <a:gd name="T3" fmla="*/ 66 h 95"/>
                  <a:gd name="T4" fmla="*/ 82 w 82"/>
                  <a:gd name="T5" fmla="*/ 47 h 95"/>
                  <a:gd name="T6" fmla="*/ 81 w 82"/>
                  <a:gd name="T7" fmla="*/ 38 h 95"/>
                  <a:gd name="T8" fmla="*/ 41 w 82"/>
                  <a:gd name="T9" fmla="*/ 0 h 95"/>
                  <a:gd name="T10" fmla="*/ 12 w 82"/>
                  <a:gd name="T11" fmla="*/ 14 h 95"/>
                  <a:gd name="T12" fmla="*/ 2 w 82"/>
                  <a:gd name="T13" fmla="*/ 32 h 95"/>
                  <a:gd name="T14" fmla="*/ 0 w 82"/>
                  <a:gd name="T15" fmla="*/ 47 h 95"/>
                  <a:gd name="T16" fmla="*/ 41 w 82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5">
                    <a:moveTo>
                      <a:pt x="41" y="95"/>
                    </a:moveTo>
                    <a:cubicBezTo>
                      <a:pt x="58" y="95"/>
                      <a:pt x="72" y="83"/>
                      <a:pt x="78" y="66"/>
                    </a:cubicBezTo>
                    <a:cubicBezTo>
                      <a:pt x="80" y="60"/>
                      <a:pt x="82" y="54"/>
                      <a:pt x="82" y="47"/>
                    </a:cubicBezTo>
                    <a:cubicBezTo>
                      <a:pt x="82" y="44"/>
                      <a:pt x="81" y="41"/>
                      <a:pt x="81" y="38"/>
                    </a:cubicBezTo>
                    <a:cubicBezTo>
                      <a:pt x="77" y="16"/>
                      <a:pt x="61" y="0"/>
                      <a:pt x="41" y="0"/>
                    </a:cubicBezTo>
                    <a:cubicBezTo>
                      <a:pt x="29" y="0"/>
                      <a:pt x="19" y="5"/>
                      <a:pt x="12" y="14"/>
                    </a:cubicBezTo>
                    <a:cubicBezTo>
                      <a:pt x="7" y="19"/>
                      <a:pt x="4" y="25"/>
                      <a:pt x="2" y="32"/>
                    </a:cubicBezTo>
                    <a:cubicBezTo>
                      <a:pt x="1" y="37"/>
                      <a:pt x="0" y="42"/>
                      <a:pt x="0" y="47"/>
                    </a:cubicBezTo>
                    <a:cubicBezTo>
                      <a:pt x="0" y="74"/>
                      <a:pt x="18" y="95"/>
                      <a:pt x="41" y="95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72"/>
              <p:cNvSpPr>
                <a:spLocks/>
              </p:cNvSpPr>
              <p:nvPr/>
            </p:nvSpPr>
            <p:spPr bwMode="auto">
              <a:xfrm>
                <a:off x="3603554" y="3347876"/>
                <a:ext cx="175271" cy="238744"/>
              </a:xfrm>
              <a:custGeom>
                <a:avLst/>
                <a:gdLst>
                  <a:gd name="T0" fmla="*/ 51 w 103"/>
                  <a:gd name="T1" fmla="*/ 2 h 140"/>
                  <a:gd name="T2" fmla="*/ 41 w 103"/>
                  <a:gd name="T3" fmla="*/ 71 h 140"/>
                  <a:gd name="T4" fmla="*/ 10 w 103"/>
                  <a:gd name="T5" fmla="*/ 90 h 140"/>
                  <a:gd name="T6" fmla="*/ 10 w 103"/>
                  <a:gd name="T7" fmla="*/ 62 h 140"/>
                  <a:gd name="T8" fmla="*/ 51 w 103"/>
                  <a:gd name="T9" fmla="*/ 2 h 140"/>
                  <a:gd name="T10" fmla="*/ 0 w 103"/>
                  <a:gd name="T11" fmla="*/ 71 h 140"/>
                  <a:gd name="T12" fmla="*/ 0 w 103"/>
                  <a:gd name="T13" fmla="*/ 110 h 140"/>
                  <a:gd name="T14" fmla="*/ 8 w 103"/>
                  <a:gd name="T15" fmla="*/ 131 h 140"/>
                  <a:gd name="T16" fmla="*/ 51 w 103"/>
                  <a:gd name="T17" fmla="*/ 140 h 140"/>
                  <a:gd name="T18" fmla="*/ 80 w 103"/>
                  <a:gd name="T19" fmla="*/ 136 h 140"/>
                  <a:gd name="T20" fmla="*/ 80 w 103"/>
                  <a:gd name="T21" fmla="*/ 136 h 140"/>
                  <a:gd name="T22" fmla="*/ 94 w 103"/>
                  <a:gd name="T23" fmla="*/ 130 h 140"/>
                  <a:gd name="T24" fmla="*/ 103 w 103"/>
                  <a:gd name="T25" fmla="*/ 120 h 140"/>
                  <a:gd name="T26" fmla="*/ 103 w 103"/>
                  <a:gd name="T27" fmla="*/ 87 h 140"/>
                  <a:gd name="T28" fmla="*/ 103 w 103"/>
                  <a:gd name="T29" fmla="*/ 36 h 140"/>
                  <a:gd name="T30" fmla="*/ 51 w 103"/>
                  <a:gd name="T31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140">
                    <a:moveTo>
                      <a:pt x="51" y="2"/>
                    </a:moveTo>
                    <a:cubicBezTo>
                      <a:pt x="41" y="71"/>
                      <a:pt x="41" y="71"/>
                      <a:pt x="41" y="71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11" y="2"/>
                      <a:pt x="0" y="71"/>
                      <a:pt x="0" y="71"/>
                    </a:cubicBezTo>
                    <a:cubicBezTo>
                      <a:pt x="0" y="71"/>
                      <a:pt x="0" y="93"/>
                      <a:pt x="0" y="110"/>
                    </a:cubicBezTo>
                    <a:cubicBezTo>
                      <a:pt x="0" y="118"/>
                      <a:pt x="1" y="126"/>
                      <a:pt x="8" y="131"/>
                    </a:cubicBezTo>
                    <a:cubicBezTo>
                      <a:pt x="15" y="137"/>
                      <a:pt x="28" y="140"/>
                      <a:pt x="51" y="140"/>
                    </a:cubicBezTo>
                    <a:cubicBezTo>
                      <a:pt x="63" y="140"/>
                      <a:pt x="73" y="139"/>
                      <a:pt x="80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5" y="135"/>
                      <a:pt x="89" y="132"/>
                      <a:pt x="94" y="130"/>
                    </a:cubicBezTo>
                    <a:cubicBezTo>
                      <a:pt x="102" y="125"/>
                      <a:pt x="103" y="120"/>
                      <a:pt x="103" y="120"/>
                    </a:cubicBezTo>
                    <a:cubicBezTo>
                      <a:pt x="103" y="120"/>
                      <a:pt x="103" y="106"/>
                      <a:pt x="103" y="87"/>
                    </a:cubicBezTo>
                    <a:cubicBezTo>
                      <a:pt x="103" y="71"/>
                      <a:pt x="103" y="52"/>
                      <a:pt x="103" y="36"/>
                    </a:cubicBezTo>
                    <a:cubicBezTo>
                      <a:pt x="103" y="0"/>
                      <a:pt x="51" y="2"/>
                      <a:pt x="51" y="2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473"/>
              <p:cNvSpPr>
                <a:spLocks/>
              </p:cNvSpPr>
              <p:nvPr/>
            </p:nvSpPr>
            <p:spPr bwMode="auto">
              <a:xfrm>
                <a:off x="3342450" y="3575800"/>
                <a:ext cx="263988" cy="53375"/>
              </a:xfrm>
              <a:custGeom>
                <a:avLst/>
                <a:gdLst>
                  <a:gd name="T0" fmla="*/ 144 w 155"/>
                  <a:gd name="T1" fmla="*/ 0 h 31"/>
                  <a:gd name="T2" fmla="*/ 77 w 155"/>
                  <a:gd name="T3" fmla="*/ 6 h 31"/>
                  <a:gd name="T4" fmla="*/ 22 w 155"/>
                  <a:gd name="T5" fmla="*/ 2 h 31"/>
                  <a:gd name="T6" fmla="*/ 0 w 155"/>
                  <a:gd name="T7" fmla="*/ 12 h 31"/>
                  <a:gd name="T8" fmla="*/ 25 w 155"/>
                  <a:gd name="T9" fmla="*/ 28 h 31"/>
                  <a:gd name="T10" fmla="*/ 77 w 155"/>
                  <a:gd name="T11" fmla="*/ 31 h 31"/>
                  <a:gd name="T12" fmla="*/ 155 w 155"/>
                  <a:gd name="T13" fmla="*/ 24 h 31"/>
                  <a:gd name="T14" fmla="*/ 155 w 155"/>
                  <a:gd name="T15" fmla="*/ 24 h 31"/>
                  <a:gd name="T16" fmla="*/ 132 w 155"/>
                  <a:gd name="T17" fmla="*/ 12 h 31"/>
                  <a:gd name="T18" fmla="*/ 144 w 155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31">
                    <a:moveTo>
                      <a:pt x="144" y="0"/>
                    </a:moveTo>
                    <a:cubicBezTo>
                      <a:pt x="123" y="4"/>
                      <a:pt x="100" y="6"/>
                      <a:pt x="77" y="6"/>
                    </a:cubicBezTo>
                    <a:cubicBezTo>
                      <a:pt x="58" y="6"/>
                      <a:pt x="40" y="5"/>
                      <a:pt x="22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42" y="30"/>
                      <a:pt x="59" y="31"/>
                      <a:pt x="77" y="31"/>
                    </a:cubicBezTo>
                    <a:cubicBezTo>
                      <a:pt x="104" y="31"/>
                      <a:pt x="131" y="29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32" y="12"/>
                      <a:pt x="132" y="12"/>
                      <a:pt x="132" y="12"/>
                    </a:cubicBezTo>
                    <a:lnTo>
                      <a:pt x="144" y="0"/>
                    </a:ln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474"/>
              <p:cNvSpPr>
                <a:spLocks/>
              </p:cNvSpPr>
              <p:nvPr/>
            </p:nvSpPr>
            <p:spPr bwMode="auto">
              <a:xfrm>
                <a:off x="3354712" y="3184145"/>
                <a:ext cx="251727" cy="41113"/>
              </a:xfrm>
              <a:custGeom>
                <a:avLst/>
                <a:gdLst>
                  <a:gd name="T0" fmla="*/ 5 w 148"/>
                  <a:gd name="T1" fmla="*/ 24 h 24"/>
                  <a:gd name="T2" fmla="*/ 70 w 148"/>
                  <a:gd name="T3" fmla="*/ 18 h 24"/>
                  <a:gd name="T4" fmla="*/ 125 w 148"/>
                  <a:gd name="T5" fmla="*/ 22 h 24"/>
                  <a:gd name="T6" fmla="*/ 148 w 148"/>
                  <a:gd name="T7" fmla="*/ 15 h 24"/>
                  <a:gd name="T8" fmla="*/ 133 w 148"/>
                  <a:gd name="T9" fmla="*/ 5 h 24"/>
                  <a:gd name="T10" fmla="*/ 70 w 148"/>
                  <a:gd name="T11" fmla="*/ 0 h 24"/>
                  <a:gd name="T12" fmla="*/ 0 w 148"/>
                  <a:gd name="T13" fmla="*/ 5 h 24"/>
                  <a:gd name="T14" fmla="*/ 18 w 148"/>
                  <a:gd name="T15" fmla="*/ 13 h 24"/>
                  <a:gd name="T16" fmla="*/ 5 w 1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24">
                    <a:moveTo>
                      <a:pt x="5" y="24"/>
                    </a:moveTo>
                    <a:cubicBezTo>
                      <a:pt x="25" y="20"/>
                      <a:pt x="47" y="18"/>
                      <a:pt x="70" y="18"/>
                    </a:cubicBezTo>
                    <a:cubicBezTo>
                      <a:pt x="89" y="18"/>
                      <a:pt x="107" y="20"/>
                      <a:pt x="125" y="22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13" y="2"/>
                      <a:pt x="92" y="0"/>
                      <a:pt x="70" y="0"/>
                    </a:cubicBezTo>
                    <a:cubicBezTo>
                      <a:pt x="46" y="0"/>
                      <a:pt x="23" y="2"/>
                      <a:pt x="0" y="5"/>
                    </a:cubicBezTo>
                    <a:cubicBezTo>
                      <a:pt x="18" y="13"/>
                      <a:pt x="18" y="13"/>
                      <a:pt x="18" y="13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475"/>
              <p:cNvSpPr>
                <a:spLocks/>
              </p:cNvSpPr>
              <p:nvPr/>
            </p:nvSpPr>
            <p:spPr bwMode="auto">
              <a:xfrm>
                <a:off x="3192424" y="3350761"/>
                <a:ext cx="175992" cy="235859"/>
              </a:xfrm>
              <a:custGeom>
                <a:avLst/>
                <a:gdLst>
                  <a:gd name="T0" fmla="*/ 103 w 103"/>
                  <a:gd name="T1" fmla="*/ 108 h 138"/>
                  <a:gd name="T2" fmla="*/ 103 w 103"/>
                  <a:gd name="T3" fmla="*/ 69 h 138"/>
                  <a:gd name="T4" fmla="*/ 52 w 103"/>
                  <a:gd name="T5" fmla="*/ 0 h 138"/>
                  <a:gd name="T6" fmla="*/ 93 w 103"/>
                  <a:gd name="T7" fmla="*/ 60 h 138"/>
                  <a:gd name="T8" fmla="*/ 93 w 103"/>
                  <a:gd name="T9" fmla="*/ 88 h 138"/>
                  <a:gd name="T10" fmla="*/ 62 w 103"/>
                  <a:gd name="T11" fmla="*/ 69 h 138"/>
                  <a:gd name="T12" fmla="*/ 52 w 103"/>
                  <a:gd name="T13" fmla="*/ 0 h 138"/>
                  <a:gd name="T14" fmla="*/ 46 w 103"/>
                  <a:gd name="T15" fmla="*/ 0 h 138"/>
                  <a:gd name="T16" fmla="*/ 0 w 103"/>
                  <a:gd name="T17" fmla="*/ 34 h 138"/>
                  <a:gd name="T18" fmla="*/ 0 w 103"/>
                  <a:gd name="T19" fmla="*/ 91 h 138"/>
                  <a:gd name="T20" fmla="*/ 0 w 103"/>
                  <a:gd name="T21" fmla="*/ 96 h 138"/>
                  <a:gd name="T22" fmla="*/ 0 w 103"/>
                  <a:gd name="T23" fmla="*/ 118 h 138"/>
                  <a:gd name="T24" fmla="*/ 52 w 103"/>
                  <a:gd name="T25" fmla="*/ 138 h 138"/>
                  <a:gd name="T26" fmla="*/ 92 w 103"/>
                  <a:gd name="T27" fmla="*/ 131 h 138"/>
                  <a:gd name="T28" fmla="*/ 103 w 103"/>
                  <a:gd name="T29" fmla="*/ 10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38">
                    <a:moveTo>
                      <a:pt x="103" y="108"/>
                    </a:moveTo>
                    <a:cubicBezTo>
                      <a:pt x="103" y="91"/>
                      <a:pt x="103" y="69"/>
                      <a:pt x="103" y="69"/>
                    </a:cubicBezTo>
                    <a:cubicBezTo>
                      <a:pt x="103" y="69"/>
                      <a:pt x="92" y="0"/>
                      <a:pt x="52" y="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0" y="0"/>
                      <a:pt x="46" y="0"/>
                    </a:cubicBezTo>
                    <a:cubicBezTo>
                      <a:pt x="33" y="1"/>
                      <a:pt x="0" y="5"/>
                      <a:pt x="0" y="34"/>
                    </a:cubicBezTo>
                    <a:cubicBezTo>
                      <a:pt x="0" y="52"/>
                      <a:pt x="0" y="74"/>
                      <a:pt x="0" y="91"/>
                    </a:cubicBezTo>
                    <a:cubicBezTo>
                      <a:pt x="0" y="92"/>
                      <a:pt x="0" y="94"/>
                      <a:pt x="0" y="96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6" y="138"/>
                      <a:pt x="52" y="138"/>
                    </a:cubicBezTo>
                    <a:cubicBezTo>
                      <a:pt x="72" y="138"/>
                      <a:pt x="84" y="136"/>
                      <a:pt x="92" y="131"/>
                    </a:cubicBezTo>
                    <a:cubicBezTo>
                      <a:pt x="102" y="126"/>
                      <a:pt x="103" y="117"/>
                      <a:pt x="103" y="108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476"/>
              <p:cNvSpPr>
                <a:spLocks/>
              </p:cNvSpPr>
              <p:nvPr/>
            </p:nvSpPr>
            <p:spPr bwMode="auto">
              <a:xfrm>
                <a:off x="3201080" y="3180539"/>
                <a:ext cx="139928" cy="162288"/>
              </a:xfrm>
              <a:custGeom>
                <a:avLst/>
                <a:gdLst>
                  <a:gd name="T0" fmla="*/ 2 w 82"/>
                  <a:gd name="T1" fmla="*/ 62 h 95"/>
                  <a:gd name="T2" fmla="*/ 41 w 82"/>
                  <a:gd name="T3" fmla="*/ 95 h 95"/>
                  <a:gd name="T4" fmla="*/ 82 w 82"/>
                  <a:gd name="T5" fmla="*/ 47 h 95"/>
                  <a:gd name="T6" fmla="*/ 79 w 82"/>
                  <a:gd name="T7" fmla="*/ 29 h 95"/>
                  <a:gd name="T8" fmla="*/ 68 w 82"/>
                  <a:gd name="T9" fmla="*/ 11 h 95"/>
                  <a:gd name="T10" fmla="*/ 41 w 82"/>
                  <a:gd name="T11" fmla="*/ 0 h 95"/>
                  <a:gd name="T12" fmla="*/ 3 w 82"/>
                  <a:gd name="T13" fmla="*/ 31 h 95"/>
                  <a:gd name="T14" fmla="*/ 0 w 82"/>
                  <a:gd name="T15" fmla="*/ 47 h 95"/>
                  <a:gd name="T16" fmla="*/ 1 w 82"/>
                  <a:gd name="T17" fmla="*/ 58 h 95"/>
                  <a:gd name="T18" fmla="*/ 2 w 82"/>
                  <a:gd name="T19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95">
                    <a:moveTo>
                      <a:pt x="2" y="62"/>
                    </a:moveTo>
                    <a:cubicBezTo>
                      <a:pt x="8" y="81"/>
                      <a:pt x="23" y="95"/>
                      <a:pt x="41" y="95"/>
                    </a:cubicBezTo>
                    <a:cubicBezTo>
                      <a:pt x="64" y="95"/>
                      <a:pt x="82" y="74"/>
                      <a:pt x="82" y="47"/>
                    </a:cubicBezTo>
                    <a:cubicBezTo>
                      <a:pt x="82" y="41"/>
                      <a:pt x="81" y="34"/>
                      <a:pt x="79" y="29"/>
                    </a:cubicBezTo>
                    <a:cubicBezTo>
                      <a:pt x="76" y="22"/>
                      <a:pt x="73" y="16"/>
                      <a:pt x="68" y="11"/>
                    </a:cubicBezTo>
                    <a:cubicBezTo>
                      <a:pt x="61" y="4"/>
                      <a:pt x="51" y="0"/>
                      <a:pt x="41" y="0"/>
                    </a:cubicBezTo>
                    <a:cubicBezTo>
                      <a:pt x="23" y="0"/>
                      <a:pt x="8" y="13"/>
                      <a:pt x="3" y="31"/>
                    </a:cubicBezTo>
                    <a:cubicBezTo>
                      <a:pt x="1" y="36"/>
                      <a:pt x="0" y="42"/>
                      <a:pt x="0" y="47"/>
                    </a:cubicBezTo>
                    <a:cubicBezTo>
                      <a:pt x="0" y="51"/>
                      <a:pt x="1" y="55"/>
                      <a:pt x="1" y="58"/>
                    </a:cubicBezTo>
                    <a:cubicBezTo>
                      <a:pt x="2" y="59"/>
                      <a:pt x="2" y="61"/>
                      <a:pt x="2" y="62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477"/>
              <p:cNvSpPr>
                <a:spLocks/>
              </p:cNvSpPr>
              <p:nvPr/>
            </p:nvSpPr>
            <p:spPr bwMode="auto">
              <a:xfrm>
                <a:off x="3047447" y="3255552"/>
                <a:ext cx="131273" cy="289954"/>
              </a:xfrm>
              <a:custGeom>
                <a:avLst/>
                <a:gdLst>
                  <a:gd name="T0" fmla="*/ 77 w 77"/>
                  <a:gd name="T1" fmla="*/ 24 h 170"/>
                  <a:gd name="T2" fmla="*/ 66 w 77"/>
                  <a:gd name="T3" fmla="*/ 0 h 170"/>
                  <a:gd name="T4" fmla="*/ 0 w 77"/>
                  <a:gd name="T5" fmla="*/ 89 h 170"/>
                  <a:gd name="T6" fmla="*/ 54 w 77"/>
                  <a:gd name="T7" fmla="*/ 170 h 170"/>
                  <a:gd name="T8" fmla="*/ 54 w 77"/>
                  <a:gd name="T9" fmla="*/ 170 h 170"/>
                  <a:gd name="T10" fmla="*/ 77 w 77"/>
                  <a:gd name="T11" fmla="*/ 147 h 170"/>
                  <a:gd name="T12" fmla="*/ 41 w 77"/>
                  <a:gd name="T13" fmla="*/ 85 h 170"/>
                  <a:gd name="T14" fmla="*/ 77 w 77"/>
                  <a:gd name="T15" fmla="*/ 2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70">
                    <a:moveTo>
                      <a:pt x="77" y="2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5" y="23"/>
                      <a:pt x="0" y="54"/>
                      <a:pt x="0" y="89"/>
                    </a:cubicBezTo>
                    <a:cubicBezTo>
                      <a:pt x="0" y="119"/>
                      <a:pt x="20" y="148"/>
                      <a:pt x="54" y="170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54" y="129"/>
                      <a:pt x="41" y="108"/>
                      <a:pt x="41" y="85"/>
                    </a:cubicBezTo>
                    <a:cubicBezTo>
                      <a:pt x="41" y="62"/>
                      <a:pt x="54" y="41"/>
                      <a:pt x="77" y="24"/>
                    </a:cubicBezTo>
                    <a:close/>
                  </a:path>
                </a:pathLst>
              </a:custGeom>
              <a:grpFill/>
              <a:ln w="9525">
                <a:solidFill>
                  <a:srgbClr val="FDFF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641389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--VIP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室改造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5084213" cy="2308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在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VIP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室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VIP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可通过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触控查看自己的相关信息，如理财产品、存款余额等信息。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4K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高清显示支持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360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度缩放和任意通道批注，可对贵金属实物模型真实显现，完美展现实物的每一个细节，并可任意批注讲解，内容扫码带走，随时分享。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1459712"/>
            <a:ext cx="4413504" cy="28389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608" y="3820438"/>
            <a:ext cx="4755184" cy="267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0904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多功能展示通道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4800019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通过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手机投屏实现更多交互，银行工作人员可以将银行近期推出的手机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通过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进行更加直观的展示与交流。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4747" y="3389313"/>
            <a:ext cx="2984500" cy="2095500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5968921" y="1905394"/>
            <a:ext cx="5866472" cy="3352405"/>
            <a:chOff x="5855889" y="1951115"/>
            <a:chExt cx="5488014" cy="3058438"/>
          </a:xfrm>
        </p:grpSpPr>
        <p:pic>
          <p:nvPicPr>
            <p:cNvPr id="5" name="image20.png" descr="image20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5889" y="1951115"/>
              <a:ext cx="5488014" cy="3058438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4582" y="2019465"/>
              <a:ext cx="5176817" cy="2881988"/>
            </a:xfrm>
            <a:prstGeom prst="rect">
              <a:avLst/>
            </a:prstGeom>
          </p:spPr>
        </p:pic>
      </p:grpSp>
      <p:grpSp>
        <p:nvGrpSpPr>
          <p:cNvPr id="3" name="组 2"/>
          <p:cNvGrpSpPr/>
          <p:nvPr/>
        </p:nvGrpSpPr>
        <p:grpSpPr>
          <a:xfrm>
            <a:off x="1002737" y="4260102"/>
            <a:ext cx="2631209" cy="1513156"/>
            <a:chOff x="1105607" y="4077222"/>
            <a:chExt cx="2631209" cy="151315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5607" y="4077222"/>
              <a:ext cx="2631209" cy="151315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9380" y="4399485"/>
              <a:ext cx="1380702" cy="775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78525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30" y="752376"/>
            <a:ext cx="4673562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网点转型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信息发布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4800019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可通过内网部署集控统一发布总行信息、政策、新产品至各营业网点，信息高效准确，安全可靠，并可实时管控任意一台设备。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5" name="image20.png" descr="image2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702" y="2184402"/>
            <a:ext cx="5488014" cy="30584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648" y="2272145"/>
            <a:ext cx="5266661" cy="28420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75940" y="2278293"/>
            <a:ext cx="522153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本期黄金价格</a:t>
            </a:r>
            <a:r>
              <a:rPr kumimoji="0" lang="en-US" altLang="zh-CN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357.05</a:t>
            </a:r>
            <a:r>
              <a: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元</a:t>
            </a:r>
            <a:r>
              <a:rPr kumimoji="0" lang="en-US" altLang="zh-CN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/</a:t>
            </a:r>
            <a:r>
              <a: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克，白银价格</a:t>
            </a:r>
            <a:r>
              <a:rPr kumimoji="0" lang="en-US" altLang="zh-CN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charset="-122"/>
                <a:ea typeface="Microsoft YaHei" charset="-122"/>
                <a:cs typeface="Microsoft YaHei" charset="-122"/>
                <a:sym typeface="等线"/>
              </a:rPr>
              <a:t>19.50</a:t>
            </a:r>
            <a:r>
              <a: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元</a:t>
            </a:r>
            <a:r>
              <a:rPr lang="en-US" altLang="zh-CN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克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icrosoft YaHei" charset="-122"/>
              <a:ea typeface="Microsoft YaHei" charset="-122"/>
              <a:cs typeface="Microsoft YaHei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62571429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 148"/>
          <p:cNvGrpSpPr/>
          <p:nvPr/>
        </p:nvGrpSpPr>
        <p:grpSpPr>
          <a:xfrm>
            <a:off x="2905125" y="1465981"/>
            <a:ext cx="6381750" cy="4529353"/>
            <a:chOff x="2905125" y="1190409"/>
            <a:chExt cx="6381750" cy="4529353"/>
          </a:xfrm>
        </p:grpSpPr>
        <p:grpSp>
          <p:nvGrpSpPr>
            <p:cNvPr id="98" name="组合 78"/>
            <p:cNvGrpSpPr/>
            <p:nvPr/>
          </p:nvGrpSpPr>
          <p:grpSpPr>
            <a:xfrm>
              <a:off x="2905125" y="1190409"/>
              <a:ext cx="6381750" cy="2343366"/>
              <a:chOff x="2086660" y="2136420"/>
              <a:chExt cx="6694369" cy="2458160"/>
            </a:xfrm>
          </p:grpSpPr>
          <p:sp>
            <p:nvSpPr>
              <p:cNvPr id="99" name="任意多边形 10"/>
              <p:cNvSpPr>
                <a:spLocks/>
              </p:cNvSpPr>
              <p:nvPr/>
            </p:nvSpPr>
            <p:spPr bwMode="auto">
              <a:xfrm rot="10800000">
                <a:off x="2090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solidFill>
                <a:schemeClr val="bg1">
                  <a:lumMod val="10000"/>
                  <a:lumOff val="90000"/>
                </a:schemeClr>
              </a:soli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任意多边形 11"/>
              <p:cNvSpPr>
                <a:spLocks/>
              </p:cNvSpPr>
              <p:nvPr/>
            </p:nvSpPr>
            <p:spPr bwMode="auto">
              <a:xfrm rot="10800000">
                <a:off x="40586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lumOff val="50000"/>
                </a:schemeClr>
              </a:soli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任意多边形 12"/>
              <p:cNvSpPr>
                <a:spLocks/>
              </p:cNvSpPr>
              <p:nvPr/>
            </p:nvSpPr>
            <p:spPr bwMode="auto">
              <a:xfrm rot="10800000">
                <a:off x="6027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EDEDE"/>
                  </a:gs>
                  <a:gs pos="25000">
                    <a:srgbClr val="FDFDFD"/>
                  </a:gs>
                </a:gsLst>
                <a:lin ang="2700000" scaled="1"/>
              </a:gra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5"/>
              <p:cNvSpPr>
                <a:spLocks/>
              </p:cNvSpPr>
              <p:nvPr/>
            </p:nvSpPr>
            <p:spPr bwMode="auto">
              <a:xfrm rot="10800000">
                <a:off x="2086660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0800000">
                <a:off x="4047276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 rot="10800000">
                <a:off x="6002647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 rot="18000000">
                <a:off x="6352559" y="2629576"/>
                <a:ext cx="269684" cy="238990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5" name="Freeform 48"/>
            <p:cNvSpPr>
              <a:spLocks noEditPoints="1"/>
            </p:cNvSpPr>
            <p:nvPr/>
          </p:nvSpPr>
          <p:spPr bwMode="auto">
            <a:xfrm>
              <a:off x="5846008" y="2014704"/>
              <a:ext cx="607812" cy="661057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6" name="组合 112"/>
            <p:cNvGrpSpPr/>
            <p:nvPr/>
          </p:nvGrpSpPr>
          <p:grpSpPr>
            <a:xfrm>
              <a:off x="3752658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2562224" y="4857200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1" name="组合 113"/>
            <p:cNvGrpSpPr/>
            <p:nvPr/>
          </p:nvGrpSpPr>
          <p:grpSpPr>
            <a:xfrm>
              <a:off x="5694604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2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6" name="组合 121"/>
            <p:cNvGrpSpPr/>
            <p:nvPr/>
          </p:nvGrpSpPr>
          <p:grpSpPr>
            <a:xfrm>
              <a:off x="7605157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33" name="文本框 132"/>
            <p:cNvSpPr txBox="1"/>
            <p:nvPr/>
          </p:nvSpPr>
          <p:spPr>
            <a:xfrm>
              <a:off x="346191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网点转型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5359778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效率提升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726328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视频银行</a:t>
              </a:r>
            </a:p>
          </p:txBody>
        </p:sp>
        <p:grpSp>
          <p:nvGrpSpPr>
            <p:cNvPr id="140" name="组合 142"/>
            <p:cNvGrpSpPr/>
            <p:nvPr/>
          </p:nvGrpSpPr>
          <p:grpSpPr>
            <a:xfrm>
              <a:off x="3967706" y="2095929"/>
              <a:ext cx="533322" cy="580364"/>
              <a:chOff x="4873620" y="1965325"/>
              <a:chExt cx="269882" cy="293688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1" name="Freeform 502"/>
              <p:cNvSpPr>
                <a:spLocks/>
              </p:cNvSpPr>
              <p:nvPr/>
            </p:nvSpPr>
            <p:spPr bwMode="auto">
              <a:xfrm>
                <a:off x="4873620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503"/>
              <p:cNvSpPr>
                <a:spLocks/>
              </p:cNvSpPr>
              <p:nvPr/>
            </p:nvSpPr>
            <p:spPr bwMode="auto">
              <a:xfrm>
                <a:off x="4884737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504"/>
              <p:cNvSpPr>
                <a:spLocks/>
              </p:cNvSpPr>
              <p:nvPr/>
            </p:nvSpPr>
            <p:spPr bwMode="auto">
              <a:xfrm>
                <a:off x="4940303" y="1965325"/>
                <a:ext cx="177800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5" name="Group 62"/>
            <p:cNvGrpSpPr>
              <a:grpSpLocks noChangeAspect="1"/>
            </p:cNvGrpSpPr>
            <p:nvPr/>
          </p:nvGrpSpPr>
          <p:grpSpPr bwMode="auto">
            <a:xfrm>
              <a:off x="7738343" y="2166470"/>
              <a:ext cx="632133" cy="504729"/>
              <a:chOff x="3775" y="2110"/>
              <a:chExt cx="129" cy="103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6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0" name="集多功能于一体"/>
          <p:cNvSpPr txBox="1">
            <a:spLocks/>
          </p:cNvSpPr>
          <p:nvPr/>
        </p:nvSpPr>
        <p:spPr>
          <a:xfrm>
            <a:off x="615128" y="752376"/>
            <a:ext cx="7426581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</a:p>
        </p:txBody>
      </p:sp>
    </p:spTree>
    <p:extLst>
      <p:ext uri="{BB962C8B-B14F-4D97-AF65-F5344CB8AC3E}">
        <p14:creationId xmlns:p14="http://schemas.microsoft.com/office/powerpoint/2010/main" val="31750585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80001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银行人力资源培训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5284630" cy="2862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b="1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b="1" dirty="0">
                <a:latin typeface="Microsoft YaHei" charset="-122"/>
                <a:ea typeface="Microsoft YaHei" charset="-122"/>
                <a:cs typeface="Microsoft YaHei" charset="-122"/>
              </a:rPr>
              <a:t>可以提供给培训者一个集多功能于一体的产品。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可通过无线传屏将培训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PPT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直接投屏于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上进行显示，并且可以时时进行批注修改，也可以通过手机投屏将手机内容时时在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上进行显示。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除了可以进行本地的培训外还可以进行远程培训，通过远程会议软件可以再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查看到参与者的每一方画面，并且可以直接在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进行批注、修改、文档分享等，让各个培训者可以更好的加入到培训中。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540" y="2113611"/>
            <a:ext cx="5249797" cy="349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3593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打破单一功能产品逻辑"/>
          <p:cNvSpPr>
            <a:spLocks noGrp="1"/>
          </p:cNvSpPr>
          <p:nvPr>
            <p:ph type="title" idx="4294967295"/>
          </p:nvPr>
        </p:nvSpPr>
        <p:spPr>
          <a:xfrm>
            <a:off x="615129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行长办公室</a:t>
            </a:r>
            <a:endParaRPr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5129" y="1708907"/>
            <a:ext cx="5021583" cy="29731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通过搭配</a:t>
            </a:r>
            <a:r>
              <a:rPr lang="zh-CN" altLang="en-US" b="1" dirty="0">
                <a:latin typeface="Microsoft YaHei" charset="-122"/>
                <a:ea typeface="Microsoft YaHei" charset="-122"/>
                <a:cs typeface="Microsoft YaHei" charset="-122"/>
              </a:rPr>
              <a:t>远程会议软件，行长办公室可实现与各分行、支行进行远程会议。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无须亲临现场，远程参与每一个重要决策。在讨论过程中还可针对沟通情况进行内容批注、展示，对重点问题提出建议。大大减少会议时间和出差成本，提高金融会议效率。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外形轻薄美观，更有助于节省行长办公室面积。集多功能一体，一台设备即可满足所有会议需求。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7957" y="2065710"/>
            <a:ext cx="5869140" cy="359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3142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47835" y="5065270"/>
            <a:ext cx="4821017" cy="12741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Microsoft YaHei" charset="-122"/>
                <a:ea typeface="Microsoft YaHei" charset="-122"/>
                <a:cs typeface="Microsoft YaHei" charset="-122"/>
              </a:rPr>
              <a:t>传统的厅堂微沙龙，利用白板在厅堂休息区，与等待排队的客户微沙龙，</a:t>
            </a:r>
            <a:r>
              <a:rPr lang="zh-CN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传统白板需提前准备书写笔、板擦等，出现书写空间不够、内容需拍照、手写记录等问</a:t>
            </a:r>
            <a:r>
              <a:rPr lang="zh-CN" altLang="en-US" sz="1600" dirty="0">
                <a:latin typeface="Microsoft YaHei" charset="-122"/>
                <a:ea typeface="Microsoft YaHei" charset="-122"/>
                <a:cs typeface="Microsoft YaHei" charset="-122"/>
              </a:rPr>
              <a:t>题，用户体验不理想。  </a:t>
            </a:r>
            <a:endParaRPr lang="en-US" altLang="zh-CN" sz="16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3" name="图片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427" y="1702566"/>
            <a:ext cx="4419947" cy="305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24"/>
          <p:cNvSpPr txBox="1"/>
          <p:nvPr/>
        </p:nvSpPr>
        <p:spPr>
          <a:xfrm>
            <a:off x="6810232" y="1629098"/>
            <a:ext cx="4858604" cy="1828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内置了仿真书写体验的电子白板，无限书写空间、支持多种手势识别、多种笔迹色彩、插入图片编辑、内容扫码分享、邮件发送等便捷功能</a:t>
            </a:r>
            <a:r>
              <a:rPr lang="zh-CN" altLang="en-US" sz="1600" dirty="0">
                <a:latin typeface="Microsoft YaHei" charset="-122"/>
                <a:ea typeface="Microsoft YaHei" charset="-122"/>
                <a:cs typeface="Microsoft YaHei" charset="-122"/>
              </a:rPr>
              <a:t>，增强现场互动提升客户等候体验。</a:t>
            </a:r>
            <a:endParaRPr lang="en-US" altLang="zh-CN" sz="1600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sz="16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等线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5819637" y="2727762"/>
            <a:ext cx="144016" cy="258719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5993886" y="2727761"/>
            <a:ext cx="144016" cy="258719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打破单一功能产品逻辑"/>
          <p:cNvSpPr txBox="1">
            <a:spLocks/>
          </p:cNvSpPr>
          <p:nvPr/>
        </p:nvSpPr>
        <p:spPr>
          <a:xfrm>
            <a:off x="615130" y="752376"/>
            <a:ext cx="467356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智能交互厅堂</a:t>
            </a:r>
            <a:endParaRPr 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0" name="shouxie.jpg" descr="shouxi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7094" y="3128391"/>
            <a:ext cx="4544880" cy="305773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7508" y="2289335"/>
            <a:ext cx="3601012" cy="19479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116" y="4249843"/>
            <a:ext cx="4023590" cy="218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460" y="2117684"/>
            <a:ext cx="4088902" cy="2132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7508" y="4313766"/>
            <a:ext cx="3676794" cy="2058904"/>
          </a:xfrm>
          <a:prstGeom prst="rect">
            <a:avLst/>
          </a:prstGeom>
        </p:spPr>
      </p:pic>
      <p:sp>
        <p:nvSpPr>
          <p:cNvPr id="13" name="打破单一功能产品逻辑"/>
          <p:cNvSpPr txBox="1">
            <a:spLocks/>
          </p:cNvSpPr>
          <p:nvPr/>
        </p:nvSpPr>
        <p:spPr>
          <a:xfrm>
            <a:off x="615130" y="752376"/>
            <a:ext cx="467356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无纸化服务</a:t>
            </a:r>
            <a:endParaRPr 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5130" y="1366007"/>
            <a:ext cx="11054901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智能电子白板加全通道智能批注可实现表单通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4K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高清大屏，手势缩放，现场批注、注释，关键信息逐一标识，减轻大堂经理及工作人员工作量，提升用户满意度。</a:t>
            </a:r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燕尾形 14"/>
          <p:cNvSpPr/>
          <p:nvPr/>
        </p:nvSpPr>
        <p:spPr>
          <a:xfrm>
            <a:off x="5891645" y="3042831"/>
            <a:ext cx="144016" cy="258719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6065894" y="3042830"/>
            <a:ext cx="144016" cy="258719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5891645" y="5269032"/>
            <a:ext cx="144016" cy="258719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6065894" y="5269031"/>
            <a:ext cx="144016" cy="258719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7815" y="1717120"/>
            <a:ext cx="10212164" cy="2358945"/>
          </a:xfrm>
          <a:prstGeom prst="rect">
            <a:avLst/>
          </a:prstGeom>
          <a:solidFill>
            <a:srgbClr val="0C63A2"/>
          </a:solid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4559" y="2413383"/>
            <a:ext cx="619760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集控系统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是指在服务器中建立一个控制中心，把需要的设备通过服务器连接，并由控制中心对组织内外的设备进行统一的处理，发现问题并解决问题的解决方案。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67778" y="1867319"/>
            <a:ext cx="1954381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设备集控系统</a:t>
            </a:r>
          </a:p>
        </p:txBody>
      </p:sp>
      <p:grpSp>
        <p:nvGrpSpPr>
          <p:cNvPr id="7" name="组合 35"/>
          <p:cNvGrpSpPr/>
          <p:nvPr/>
        </p:nvGrpSpPr>
        <p:grpSpPr>
          <a:xfrm>
            <a:off x="780279" y="4397528"/>
            <a:ext cx="3168363" cy="1706927"/>
            <a:chOff x="1000225" y="4487492"/>
            <a:chExt cx="3168363" cy="1706927"/>
          </a:xfrm>
        </p:grpSpPr>
        <p:sp>
          <p:nvSpPr>
            <p:cNvPr id="8" name="文本框 7"/>
            <p:cNvSpPr txBox="1"/>
            <p:nvPr/>
          </p:nvSpPr>
          <p:spPr>
            <a:xfrm>
              <a:off x="1607215" y="4487492"/>
              <a:ext cx="195438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3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设备远程管理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0225" y="5021790"/>
              <a:ext cx="3168363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集控后台设备管理功能实现对远程操控、分组管理、设备查询、搜索等。</a:t>
              </a:r>
            </a:p>
          </p:txBody>
        </p:sp>
      </p:grpSp>
      <p:grpSp>
        <p:nvGrpSpPr>
          <p:cNvPr id="10" name="组合 38"/>
          <p:cNvGrpSpPr/>
          <p:nvPr/>
        </p:nvGrpSpPr>
        <p:grpSpPr>
          <a:xfrm>
            <a:off x="4419992" y="4400466"/>
            <a:ext cx="3168363" cy="1703989"/>
            <a:chOff x="1000225" y="4490430"/>
            <a:chExt cx="3168363" cy="1703989"/>
          </a:xfrm>
        </p:grpSpPr>
        <p:sp>
          <p:nvSpPr>
            <p:cNvPr id="11" name="文本框 10"/>
            <p:cNvSpPr txBox="1"/>
            <p:nvPr/>
          </p:nvSpPr>
          <p:spPr>
            <a:xfrm>
              <a:off x="1607215" y="4490430"/>
              <a:ext cx="195438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3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设备软件管理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00225" y="5021790"/>
              <a:ext cx="3168363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根据不同的需求选择性安装和卸载、系统软件可在线</a:t>
              </a:r>
              <a:r>
                <a:rPr lang="en-US" altLang="zh-CN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OTA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升级，统一管控，方便可靠。</a:t>
              </a:r>
            </a:p>
          </p:txBody>
        </p:sp>
      </p:grpSp>
      <p:grpSp>
        <p:nvGrpSpPr>
          <p:cNvPr id="13" name="组合 41"/>
          <p:cNvGrpSpPr/>
          <p:nvPr/>
        </p:nvGrpSpPr>
        <p:grpSpPr>
          <a:xfrm>
            <a:off x="8059704" y="4397528"/>
            <a:ext cx="3168363" cy="2031952"/>
            <a:chOff x="1000225" y="4487492"/>
            <a:chExt cx="3168363" cy="2031952"/>
          </a:xfrm>
        </p:grpSpPr>
        <p:sp>
          <p:nvSpPr>
            <p:cNvPr id="14" name="文本框 13"/>
            <p:cNvSpPr txBox="1"/>
            <p:nvPr/>
          </p:nvSpPr>
          <p:spPr>
            <a:xfrm>
              <a:off x="1607215" y="4487492"/>
              <a:ext cx="195438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3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设备报表管理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00225" y="5021790"/>
              <a:ext cx="3168363" cy="1497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实现设备使用情况统计、应用使用统计，并能与上期使用情况进行对比，可有效提供可靠参考数据。</a:t>
              </a:r>
            </a:p>
          </p:txBody>
        </p:sp>
      </p:grpSp>
      <p:grpSp>
        <p:nvGrpSpPr>
          <p:cNvPr id="16" name="组合 21"/>
          <p:cNvGrpSpPr/>
          <p:nvPr/>
        </p:nvGrpSpPr>
        <p:grpSpPr>
          <a:xfrm>
            <a:off x="7449222" y="1629098"/>
            <a:ext cx="3269390" cy="2266471"/>
            <a:chOff x="5727700" y="1488702"/>
            <a:chExt cx="5945088" cy="3834814"/>
          </a:xfrm>
        </p:grpSpPr>
        <p:grpSp>
          <p:nvGrpSpPr>
            <p:cNvPr id="17" name="组合 22"/>
            <p:cNvGrpSpPr/>
            <p:nvPr/>
          </p:nvGrpSpPr>
          <p:grpSpPr>
            <a:xfrm>
              <a:off x="5727700" y="1488702"/>
              <a:ext cx="5121633" cy="3687870"/>
              <a:chOff x="6145967" y="1754980"/>
              <a:chExt cx="4358393" cy="368787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45967" y="1754980"/>
                <a:ext cx="4358393" cy="3687870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99991" y="2403709"/>
                <a:ext cx="3244940" cy="1842854"/>
              </a:xfrm>
              <a:prstGeom prst="rect">
                <a:avLst/>
              </a:prstGeom>
            </p:spPr>
          </p:pic>
        </p:grpSp>
        <p:grpSp>
          <p:nvGrpSpPr>
            <p:cNvPr id="18" name="组合 23"/>
            <p:cNvGrpSpPr/>
            <p:nvPr/>
          </p:nvGrpSpPr>
          <p:grpSpPr>
            <a:xfrm>
              <a:off x="8912424" y="3830167"/>
              <a:ext cx="2760364" cy="1493349"/>
              <a:chOff x="8912424" y="3830167"/>
              <a:chExt cx="2760364" cy="1493349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912424" y="3830167"/>
                <a:ext cx="2760364" cy="1493349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66362" y="3964410"/>
                <a:ext cx="1994561" cy="1147340"/>
              </a:xfrm>
              <a:prstGeom prst="rect">
                <a:avLst/>
              </a:prstGeom>
            </p:spPr>
          </p:pic>
        </p:grpSp>
      </p:grpSp>
      <p:sp>
        <p:nvSpPr>
          <p:cNvPr id="23" name="打破单一功能产品逻辑"/>
          <p:cNvSpPr txBox="1">
            <a:spLocks/>
          </p:cNvSpPr>
          <p:nvPr/>
        </p:nvSpPr>
        <p:spPr>
          <a:xfrm>
            <a:off x="615130" y="752376"/>
            <a:ext cx="467356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效率提升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--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设备集控管理系统</a:t>
            </a:r>
            <a:endParaRPr 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52296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 148"/>
          <p:cNvGrpSpPr/>
          <p:nvPr/>
        </p:nvGrpSpPr>
        <p:grpSpPr>
          <a:xfrm>
            <a:off x="2905125" y="1465981"/>
            <a:ext cx="6381750" cy="4529353"/>
            <a:chOff x="2905125" y="1190409"/>
            <a:chExt cx="6381750" cy="4529353"/>
          </a:xfrm>
        </p:grpSpPr>
        <p:grpSp>
          <p:nvGrpSpPr>
            <p:cNvPr id="98" name="组合 78"/>
            <p:cNvGrpSpPr/>
            <p:nvPr/>
          </p:nvGrpSpPr>
          <p:grpSpPr>
            <a:xfrm>
              <a:off x="2905125" y="1190409"/>
              <a:ext cx="6381750" cy="2343366"/>
              <a:chOff x="2086660" y="2136420"/>
              <a:chExt cx="6694369" cy="2458160"/>
            </a:xfrm>
          </p:grpSpPr>
          <p:sp>
            <p:nvSpPr>
              <p:cNvPr id="99" name="任意多边形 10"/>
              <p:cNvSpPr>
                <a:spLocks/>
              </p:cNvSpPr>
              <p:nvPr/>
            </p:nvSpPr>
            <p:spPr bwMode="auto">
              <a:xfrm rot="10800000">
                <a:off x="2090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EDEDE"/>
                  </a:gs>
                  <a:gs pos="25000">
                    <a:srgbClr val="FDFDFD"/>
                  </a:gs>
                </a:gsLst>
                <a:lin ang="2700000" scaled="1"/>
              </a:gra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任意多边形 11"/>
              <p:cNvSpPr>
                <a:spLocks/>
              </p:cNvSpPr>
              <p:nvPr/>
            </p:nvSpPr>
            <p:spPr bwMode="auto">
              <a:xfrm rot="10800000">
                <a:off x="40586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solidFill>
                <a:schemeClr val="bg1">
                  <a:lumMod val="10000"/>
                  <a:lumOff val="90000"/>
                </a:schemeClr>
              </a:soli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任意多边形 12"/>
              <p:cNvSpPr>
                <a:spLocks/>
              </p:cNvSpPr>
              <p:nvPr/>
            </p:nvSpPr>
            <p:spPr bwMode="auto">
              <a:xfrm rot="10800000">
                <a:off x="6027170" y="2136420"/>
                <a:ext cx="2753859" cy="2458160"/>
              </a:xfrm>
              <a:custGeom>
                <a:avLst/>
                <a:gdLst>
                  <a:gd name="connsiteX0" fmla="*/ 1825136 w 2753859"/>
                  <a:gd name="connsiteY0" fmla="*/ 2205644 h 2458160"/>
                  <a:gd name="connsiteX1" fmla="*/ 1998226 w 2753859"/>
                  <a:gd name="connsiteY1" fmla="*/ 2106224 h 2458160"/>
                  <a:gd name="connsiteX2" fmla="*/ 2446980 w 2753859"/>
                  <a:gd name="connsiteY2" fmla="*/ 1328500 h 2458160"/>
                  <a:gd name="connsiteX3" fmla="*/ 2446980 w 2753859"/>
                  <a:gd name="connsiteY3" fmla="*/ 1129660 h 2458160"/>
                  <a:gd name="connsiteX4" fmla="*/ 1998226 w 2753859"/>
                  <a:gd name="connsiteY4" fmla="*/ 351937 h 2458160"/>
                  <a:gd name="connsiteX5" fmla="*/ 1825136 w 2753859"/>
                  <a:gd name="connsiteY5" fmla="*/ 252516 h 2458160"/>
                  <a:gd name="connsiteX6" fmla="*/ 927628 w 2753859"/>
                  <a:gd name="connsiteY6" fmla="*/ 252516 h 2458160"/>
                  <a:gd name="connsiteX7" fmla="*/ 754537 w 2753859"/>
                  <a:gd name="connsiteY7" fmla="*/ 351937 h 2458160"/>
                  <a:gd name="connsiteX8" fmla="*/ 305783 w 2753859"/>
                  <a:gd name="connsiteY8" fmla="*/ 1129660 h 2458160"/>
                  <a:gd name="connsiteX9" fmla="*/ 305783 w 2753859"/>
                  <a:gd name="connsiteY9" fmla="*/ 1328500 h 2458160"/>
                  <a:gd name="connsiteX10" fmla="*/ 754537 w 2753859"/>
                  <a:gd name="connsiteY10" fmla="*/ 2106224 h 2458160"/>
                  <a:gd name="connsiteX11" fmla="*/ 927628 w 2753859"/>
                  <a:gd name="connsiteY11" fmla="*/ 2205644 h 2458160"/>
                  <a:gd name="connsiteX12" fmla="*/ 1940964 w 2753859"/>
                  <a:gd name="connsiteY12" fmla="*/ 2458160 h 2458160"/>
                  <a:gd name="connsiteX13" fmla="*/ 811383 w 2753859"/>
                  <a:gd name="connsiteY13" fmla="*/ 2458160 h 2458160"/>
                  <a:gd name="connsiteX14" fmla="*/ 593535 w 2753859"/>
                  <a:gd name="connsiteY14" fmla="*/ 2333032 h 2458160"/>
                  <a:gd name="connsiteX15" fmla="*/ 28744 w 2753859"/>
                  <a:gd name="connsiteY15" fmla="*/ 1354208 h 2458160"/>
                  <a:gd name="connsiteX16" fmla="*/ 28744 w 2753859"/>
                  <a:gd name="connsiteY16" fmla="*/ 1103952 h 2458160"/>
                  <a:gd name="connsiteX17" fmla="*/ 593535 w 2753859"/>
                  <a:gd name="connsiteY17" fmla="*/ 125128 h 2458160"/>
                  <a:gd name="connsiteX18" fmla="*/ 811383 w 2753859"/>
                  <a:gd name="connsiteY18" fmla="*/ 0 h 2458160"/>
                  <a:gd name="connsiteX19" fmla="*/ 1940964 w 2753859"/>
                  <a:gd name="connsiteY19" fmla="*/ 0 h 2458160"/>
                  <a:gd name="connsiteX20" fmla="*/ 2158812 w 2753859"/>
                  <a:gd name="connsiteY20" fmla="*/ 125128 h 2458160"/>
                  <a:gd name="connsiteX21" fmla="*/ 2723603 w 2753859"/>
                  <a:gd name="connsiteY21" fmla="*/ 1103952 h 2458160"/>
                  <a:gd name="connsiteX22" fmla="*/ 2723603 w 2753859"/>
                  <a:gd name="connsiteY22" fmla="*/ 1354208 h 2458160"/>
                  <a:gd name="connsiteX23" fmla="*/ 2158812 w 2753859"/>
                  <a:gd name="connsiteY23" fmla="*/ 2333032 h 2458160"/>
                  <a:gd name="connsiteX24" fmla="*/ 1940964 w 2753859"/>
                  <a:gd name="connsiteY24" fmla="*/ 2458160 h 245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53859" h="2458160">
                    <a:moveTo>
                      <a:pt x="1825136" y="2205644"/>
                    </a:moveTo>
                    <a:cubicBezTo>
                      <a:pt x="1889243" y="2205644"/>
                      <a:pt x="1966173" y="2160745"/>
                      <a:pt x="1998226" y="2106224"/>
                    </a:cubicBezTo>
                    <a:cubicBezTo>
                      <a:pt x="1998226" y="2106224"/>
                      <a:pt x="1998226" y="2106224"/>
                      <a:pt x="2446980" y="1328500"/>
                    </a:cubicBezTo>
                    <a:cubicBezTo>
                      <a:pt x="2479034" y="1273980"/>
                      <a:pt x="2479034" y="1184181"/>
                      <a:pt x="2446980" y="1129660"/>
                    </a:cubicBezTo>
                    <a:cubicBezTo>
                      <a:pt x="2446980" y="1129660"/>
                      <a:pt x="2446980" y="1129660"/>
                      <a:pt x="1998226" y="351937"/>
                    </a:cubicBezTo>
                    <a:cubicBezTo>
                      <a:pt x="1966173" y="297416"/>
                      <a:pt x="1889243" y="252516"/>
                      <a:pt x="1825136" y="252516"/>
                    </a:cubicBezTo>
                    <a:cubicBezTo>
                      <a:pt x="1825136" y="252516"/>
                      <a:pt x="1825136" y="252516"/>
                      <a:pt x="927628" y="252516"/>
                    </a:cubicBezTo>
                    <a:cubicBezTo>
                      <a:pt x="865123" y="252516"/>
                      <a:pt x="786591" y="297416"/>
                      <a:pt x="754537" y="351937"/>
                    </a:cubicBezTo>
                    <a:cubicBezTo>
                      <a:pt x="754537" y="351937"/>
                      <a:pt x="754537" y="351937"/>
                      <a:pt x="305783" y="1129660"/>
                    </a:cubicBezTo>
                    <a:cubicBezTo>
                      <a:pt x="275332" y="1184181"/>
                      <a:pt x="275332" y="1273980"/>
                      <a:pt x="305783" y="1328500"/>
                    </a:cubicBezTo>
                    <a:cubicBezTo>
                      <a:pt x="305783" y="1328500"/>
                      <a:pt x="305783" y="1328500"/>
                      <a:pt x="754537" y="2106224"/>
                    </a:cubicBezTo>
                    <a:cubicBezTo>
                      <a:pt x="786591" y="2160745"/>
                      <a:pt x="865123" y="2205644"/>
                      <a:pt x="927628" y="2205644"/>
                    </a:cubicBezTo>
                    <a:close/>
                    <a:moveTo>
                      <a:pt x="1940964" y="2458160"/>
                    </a:moveTo>
                    <a:lnTo>
                      <a:pt x="811383" y="2458160"/>
                    </a:lnTo>
                    <a:cubicBezTo>
                      <a:pt x="732716" y="2458160"/>
                      <a:pt x="633877" y="2401651"/>
                      <a:pt x="593535" y="2333032"/>
                    </a:cubicBezTo>
                    <a:cubicBezTo>
                      <a:pt x="28744" y="1354208"/>
                      <a:pt x="28744" y="1354208"/>
                      <a:pt x="28744" y="1354208"/>
                    </a:cubicBezTo>
                    <a:cubicBezTo>
                      <a:pt x="-9581" y="1285590"/>
                      <a:pt x="-9581" y="1172571"/>
                      <a:pt x="28744" y="1103952"/>
                    </a:cubicBezTo>
                    <a:cubicBezTo>
                      <a:pt x="593535" y="125128"/>
                      <a:pt x="593535" y="125128"/>
                      <a:pt x="593535" y="125128"/>
                    </a:cubicBezTo>
                    <a:cubicBezTo>
                      <a:pt x="633877" y="56510"/>
                      <a:pt x="732716" y="0"/>
                      <a:pt x="811383" y="0"/>
                    </a:cubicBezTo>
                    <a:cubicBezTo>
                      <a:pt x="1940964" y="0"/>
                      <a:pt x="1940964" y="0"/>
                      <a:pt x="1940964" y="0"/>
                    </a:cubicBezTo>
                    <a:cubicBezTo>
                      <a:pt x="2021649" y="0"/>
                      <a:pt x="2118470" y="56510"/>
                      <a:pt x="2158812" y="125128"/>
                    </a:cubicBezTo>
                    <a:cubicBezTo>
                      <a:pt x="2723603" y="1103952"/>
                      <a:pt x="2723603" y="1103952"/>
                      <a:pt x="2723603" y="1103952"/>
                    </a:cubicBezTo>
                    <a:cubicBezTo>
                      <a:pt x="2763945" y="1172571"/>
                      <a:pt x="2763945" y="1285590"/>
                      <a:pt x="2723603" y="1354208"/>
                    </a:cubicBezTo>
                    <a:cubicBezTo>
                      <a:pt x="2158812" y="2333032"/>
                      <a:pt x="2158812" y="2333032"/>
                      <a:pt x="2158812" y="2333032"/>
                    </a:cubicBezTo>
                    <a:cubicBezTo>
                      <a:pt x="2118470" y="2401651"/>
                      <a:pt x="2021649" y="2458160"/>
                      <a:pt x="1940964" y="245816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lumOff val="50000"/>
                </a:schemeClr>
              </a:solidFill>
              <a:ln w="22225">
                <a:noFill/>
              </a:ln>
              <a:effectLst>
                <a:outerShdw blurRad="254000" dist="1016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5"/>
              <p:cNvSpPr>
                <a:spLocks/>
              </p:cNvSpPr>
              <p:nvPr/>
            </p:nvSpPr>
            <p:spPr bwMode="auto">
              <a:xfrm rot="10800000">
                <a:off x="2086660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0800000">
                <a:off x="4047276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 rot="10800000">
                <a:off x="6002647" y="2136420"/>
                <a:ext cx="2773526" cy="245816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25400"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 rot="18000000">
                <a:off x="4397086" y="2629576"/>
                <a:ext cx="269684" cy="23899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5" name="Freeform 48"/>
            <p:cNvSpPr>
              <a:spLocks noEditPoints="1"/>
            </p:cNvSpPr>
            <p:nvPr/>
          </p:nvSpPr>
          <p:spPr bwMode="auto">
            <a:xfrm>
              <a:off x="5846008" y="2014704"/>
              <a:ext cx="607812" cy="661057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6" name="组合 112"/>
            <p:cNvGrpSpPr/>
            <p:nvPr/>
          </p:nvGrpSpPr>
          <p:grpSpPr>
            <a:xfrm>
              <a:off x="3752658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2562224" y="4857200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1" name="组合 113"/>
            <p:cNvGrpSpPr/>
            <p:nvPr/>
          </p:nvGrpSpPr>
          <p:grpSpPr>
            <a:xfrm>
              <a:off x="5694604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2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6" name="组合 121"/>
            <p:cNvGrpSpPr/>
            <p:nvPr/>
          </p:nvGrpSpPr>
          <p:grpSpPr>
            <a:xfrm>
              <a:off x="7605157" y="3998997"/>
              <a:ext cx="875568" cy="987900"/>
              <a:chOff x="2467340" y="4639232"/>
              <a:chExt cx="875568" cy="987900"/>
            </a:xfrm>
            <a:solidFill>
              <a:schemeClr val="bg1">
                <a:lumMod val="10000"/>
                <a:lumOff val="90000"/>
              </a:schemeClr>
            </a:solidFill>
          </p:grpSpPr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 rot="5400000">
                <a:off x="2411174" y="4695398"/>
                <a:ext cx="987900" cy="87556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pFill/>
              <a:ln w="15875">
                <a:noFill/>
              </a:ln>
              <a:effectLst>
                <a:outerShdw blurRad="1397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2562224" y="4832016"/>
                <a:ext cx="685800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33" name="文本框 132"/>
            <p:cNvSpPr txBox="1"/>
            <p:nvPr/>
          </p:nvSpPr>
          <p:spPr>
            <a:xfrm>
              <a:off x="346191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网点转型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5359778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效率提升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7263283" y="5350430"/>
              <a:ext cx="1559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视频银行</a:t>
              </a:r>
            </a:p>
          </p:txBody>
        </p:sp>
        <p:grpSp>
          <p:nvGrpSpPr>
            <p:cNvPr id="140" name="组合 142"/>
            <p:cNvGrpSpPr/>
            <p:nvPr/>
          </p:nvGrpSpPr>
          <p:grpSpPr>
            <a:xfrm>
              <a:off x="3967706" y="2095929"/>
              <a:ext cx="533322" cy="580364"/>
              <a:chOff x="4873620" y="1965325"/>
              <a:chExt cx="269882" cy="293688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1" name="Freeform 502"/>
              <p:cNvSpPr>
                <a:spLocks/>
              </p:cNvSpPr>
              <p:nvPr/>
            </p:nvSpPr>
            <p:spPr bwMode="auto">
              <a:xfrm>
                <a:off x="4873620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503"/>
              <p:cNvSpPr>
                <a:spLocks/>
              </p:cNvSpPr>
              <p:nvPr/>
            </p:nvSpPr>
            <p:spPr bwMode="auto">
              <a:xfrm>
                <a:off x="4884737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504"/>
              <p:cNvSpPr>
                <a:spLocks/>
              </p:cNvSpPr>
              <p:nvPr/>
            </p:nvSpPr>
            <p:spPr bwMode="auto">
              <a:xfrm>
                <a:off x="4940303" y="1965325"/>
                <a:ext cx="177800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5" name="Group 62"/>
            <p:cNvGrpSpPr>
              <a:grpSpLocks noChangeAspect="1"/>
            </p:cNvGrpSpPr>
            <p:nvPr/>
          </p:nvGrpSpPr>
          <p:grpSpPr bwMode="auto">
            <a:xfrm>
              <a:off x="7738343" y="2166470"/>
              <a:ext cx="632133" cy="504729"/>
              <a:chOff x="3775" y="2110"/>
              <a:chExt cx="129" cy="103"/>
            </a:xfrm>
            <a:solidFill>
              <a:schemeClr val="bg1">
                <a:lumMod val="75000"/>
                <a:lumOff val="25000"/>
              </a:schemeClr>
            </a:solidFill>
            <a:effectLst/>
          </p:grpSpPr>
          <p:sp>
            <p:nvSpPr>
              <p:cNvPr id="146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0" name="集多功能于一体"/>
          <p:cNvSpPr txBox="1">
            <a:spLocks/>
          </p:cNvSpPr>
          <p:nvPr/>
        </p:nvSpPr>
        <p:spPr>
          <a:xfrm>
            <a:off x="615129" y="752376"/>
            <a:ext cx="9067490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金融行业解决方案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视频银行</a:t>
            </a:r>
          </a:p>
        </p:txBody>
      </p:sp>
    </p:spTree>
    <p:extLst>
      <p:ext uri="{BB962C8B-B14F-4D97-AF65-F5344CB8AC3E}">
        <p14:creationId xmlns:p14="http://schemas.microsoft.com/office/powerpoint/2010/main" val="19714418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2429" y="1442543"/>
            <a:ext cx="110380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在这个多元而开放的时代，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打破单一功能的产品逻辑，集高质量显示、触摸书写、无线传屏等功能于一体，兼容多种远程会议软硬件及丰富的办公应用，致力提升金融机构、科技行业、地产企业、制造行业、咨询服务行业、政务组织等企业机构的会议效率。</a:t>
            </a:r>
          </a:p>
          <a:p>
            <a:endParaRPr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7" name="打破单一功能产品逻辑"/>
          <p:cNvSpPr txBox="1">
            <a:spLocks/>
          </p:cNvSpPr>
          <p:nvPr/>
        </p:nvSpPr>
        <p:spPr>
          <a:xfrm>
            <a:off x="615130" y="752376"/>
            <a:ext cx="467356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视频银行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远程会议</a:t>
            </a:r>
            <a:endParaRPr 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9" name="image76-small.png" descr="image76-small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097" y="2884796"/>
            <a:ext cx="5008276" cy="32553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41.png" descr="image4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30114" y="2884796"/>
            <a:ext cx="5010554" cy="32553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3332769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29" y="2943165"/>
            <a:ext cx="5013196" cy="31714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707" y="2943166"/>
            <a:ext cx="5238750" cy="317142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2429" y="1442543"/>
            <a:ext cx="11038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兼容第三方软硬件（宝利通、思科、华为、中兴、</a:t>
            </a:r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ZOOM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、瞩目、好视通等），可实现视频双流，本地白板书写内容远程实时共享同步，与“远程专家”互动交流，听取更多的专家建议，精准投资。</a:t>
            </a:r>
          </a:p>
        </p:txBody>
      </p:sp>
      <p:sp>
        <p:nvSpPr>
          <p:cNvPr id="7" name="打破单一功能产品逻辑"/>
          <p:cNvSpPr txBox="1">
            <a:spLocks/>
          </p:cNvSpPr>
          <p:nvPr/>
        </p:nvSpPr>
        <p:spPr>
          <a:xfrm>
            <a:off x="615130" y="752376"/>
            <a:ext cx="467356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视频银行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客户远程沟通</a:t>
            </a:r>
            <a:endParaRPr 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45865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4601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63" name="MAXHUB 高效的会议平台"/>
          <p:cNvSpPr>
            <a:spLocks noGrp="1"/>
          </p:cNvSpPr>
          <p:nvPr>
            <p:ph type="body" sz="quarter" idx="1"/>
          </p:nvPr>
        </p:nvSpPr>
        <p:spPr>
          <a:xfrm>
            <a:off x="610124" y="1276167"/>
            <a:ext cx="4149499" cy="1525816"/>
          </a:xfrm>
          <a:prstGeom prst="rect">
            <a:avLst/>
          </a:prstGeom>
        </p:spPr>
        <p:txBody>
          <a:bodyPr/>
          <a:lstStyle/>
          <a:p>
            <a:pPr>
              <a:defRPr sz="1600" b="1"/>
            </a:pP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dirty="0" err="1">
                <a:latin typeface="Microsoft YaHei" charset="-122"/>
                <a:ea typeface="Microsoft YaHei" charset="-122"/>
                <a:cs typeface="Microsoft YaHei" charset="-122"/>
              </a:rPr>
              <a:t>高效会议平台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4" name="二、产品简介"/>
          <p:cNvSpPr>
            <a:spLocks noGrp="1"/>
          </p:cNvSpPr>
          <p:nvPr>
            <p:ph type="title"/>
          </p:nvPr>
        </p:nvSpPr>
        <p:spPr>
          <a:xfrm>
            <a:off x="613910" y="757065"/>
            <a:ext cx="4141928" cy="76141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四</a:t>
            </a: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、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方案产品相关介绍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573857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2880" y="0"/>
            <a:ext cx="12374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4919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613" y="2302767"/>
            <a:ext cx="2750401" cy="248048"/>
          </a:xfrm>
          <a:prstGeom prst="rect">
            <a:avLst/>
          </a:prstGeom>
        </p:spPr>
      </p:pic>
      <p:pic>
        <p:nvPicPr>
          <p:cNvPr id="449" name="image64.png" descr="image64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393" y="2272582"/>
            <a:ext cx="4403510" cy="2498620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50" name="image64.png" descr="image64.pn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234" y="2618738"/>
            <a:ext cx="4307385" cy="2444077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51" name="image64.png" descr="image64.png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3000635"/>
            <a:ext cx="3990378" cy="2264203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52" name="pasted-image.pdf" descr="pasted-image.pdf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7582" y="3141252"/>
            <a:ext cx="300090" cy="1600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53" name="pasted-image.pdf" descr="pasted-image.pdf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2034" y="2768488"/>
            <a:ext cx="285087" cy="16004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54" name="pasted-image.pdf" descr="pasted-image.pdf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000" y="2441805"/>
            <a:ext cx="305093" cy="1600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56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457" name="MAXHUB 旗舰版"/>
          <p:cNvSpPr>
            <a:spLocks noGrp="1"/>
          </p:cNvSpPr>
          <p:nvPr>
            <p:ph type="title"/>
          </p:nvPr>
        </p:nvSpPr>
        <p:spPr>
          <a:xfrm>
            <a:off x="608779" y="75872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>
                <a:solidFill>
                  <a:srgbClr val="D9D9D9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 旗舰版</a:t>
            </a:r>
          </a:p>
        </p:txBody>
      </p:sp>
      <p:grpSp>
        <p:nvGrpSpPr>
          <p:cNvPr id="467" name="成组"/>
          <p:cNvGrpSpPr/>
          <p:nvPr/>
        </p:nvGrpSpPr>
        <p:grpSpPr>
          <a:xfrm>
            <a:off x="6805614" y="2900339"/>
            <a:ext cx="3472599" cy="2173558"/>
            <a:chOff x="0" y="597571"/>
            <a:chExt cx="3472598" cy="2173556"/>
          </a:xfrm>
        </p:grpSpPr>
        <p:sp>
          <p:nvSpPr>
            <p:cNvPr id="459" name="PC 配置"/>
            <p:cNvSpPr/>
            <p:nvPr/>
          </p:nvSpPr>
          <p:spPr>
            <a:xfrm>
              <a:off x="2693" y="1327252"/>
              <a:ext cx="771107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PC 配置</a:t>
              </a:r>
            </a:p>
          </p:txBody>
        </p:sp>
        <p:sp>
          <p:nvSpPr>
            <p:cNvPr id="460" name="Intel Core i5 / i7…"/>
            <p:cNvSpPr/>
            <p:nvPr/>
          </p:nvSpPr>
          <p:spPr>
            <a:xfrm>
              <a:off x="1436724" y="893479"/>
              <a:ext cx="1984579" cy="1144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/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Intel Core i5 / i7</a:t>
              </a:r>
              <a:endParaRPr sz="4000" dirty="0">
                <a:solidFill>
                  <a:schemeClr val="bg2">
                    <a:lumMod val="75000"/>
                  </a:schemeClr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8GB / 16GB 内存</a:t>
              </a:r>
              <a:endParaRPr sz="4000" dirty="0">
                <a:solidFill>
                  <a:schemeClr val="bg2">
                    <a:lumMod val="75000"/>
                  </a:schemeClr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128GB / 256GB SSD</a:t>
              </a:r>
            </a:p>
          </p:txBody>
        </p:sp>
        <p:sp>
          <p:nvSpPr>
            <p:cNvPr id="461" name="电容 + 电磁"/>
            <p:cNvSpPr/>
            <p:nvPr/>
          </p:nvSpPr>
          <p:spPr>
            <a:xfrm>
              <a:off x="1436723" y="597572"/>
              <a:ext cx="1131783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t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电容 + 电磁</a:t>
              </a:r>
            </a:p>
          </p:txBody>
        </p:sp>
        <p:sp>
          <p:nvSpPr>
            <p:cNvPr id="462" name="系统集成"/>
            <p:cNvSpPr/>
            <p:nvPr/>
          </p:nvSpPr>
          <p:spPr>
            <a:xfrm>
              <a:off x="2694" y="2487975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系统集成</a:t>
              </a:r>
            </a:p>
          </p:txBody>
        </p:sp>
        <p:sp>
          <p:nvSpPr>
            <p:cNvPr id="463" name="触控技术"/>
            <p:cNvSpPr/>
            <p:nvPr/>
          </p:nvSpPr>
          <p:spPr>
            <a:xfrm>
              <a:off x="2695" y="597571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触控技术</a:t>
              </a:r>
            </a:p>
          </p:txBody>
        </p:sp>
        <p:sp>
          <p:nvSpPr>
            <p:cNvPr id="464" name="双摄像头+阵列麦克风"/>
            <p:cNvSpPr/>
            <p:nvPr/>
          </p:nvSpPr>
          <p:spPr>
            <a:xfrm>
              <a:off x="1436723" y="2487975"/>
              <a:ext cx="2035875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t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双摄像头+阵列麦克风</a:t>
              </a:r>
            </a:p>
          </p:txBody>
        </p:sp>
        <p:sp>
          <p:nvSpPr>
            <p:cNvPr id="465" name="屏幕显示"/>
            <p:cNvSpPr/>
            <p:nvPr/>
          </p:nvSpPr>
          <p:spPr>
            <a:xfrm>
              <a:off x="0" y="2108836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屏幕显示</a:t>
              </a:r>
            </a:p>
          </p:txBody>
        </p:sp>
        <p:sp>
          <p:nvSpPr>
            <p:cNvPr id="466" name="4K ELED 显示屏"/>
            <p:cNvSpPr/>
            <p:nvPr/>
          </p:nvSpPr>
          <p:spPr>
            <a:xfrm>
              <a:off x="1436724" y="2108835"/>
              <a:ext cx="1511694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t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4K ELED 显示屏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979229" y="489857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71110795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MAXHUB 增强版"/>
          <p:cNvSpPr>
            <a:spLocks noGrp="1"/>
          </p:cNvSpPr>
          <p:nvPr>
            <p:ph type="title"/>
          </p:nvPr>
        </p:nvSpPr>
        <p:spPr>
          <a:xfrm>
            <a:off x="609600" y="754572"/>
            <a:ext cx="4200870" cy="661534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>
                <a:solidFill>
                  <a:srgbClr val="D9D9D9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 增强版</a:t>
            </a:r>
          </a:p>
        </p:txBody>
      </p:sp>
      <p:pic>
        <p:nvPicPr>
          <p:cNvPr id="487" name="image63.png" descr="image6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105" y="2295382"/>
            <a:ext cx="3679794" cy="2264490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88" name="image63.png" descr="image6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0043" y="2730146"/>
            <a:ext cx="3607231" cy="2219834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89" name="image63.png" descr="image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3068178"/>
            <a:ext cx="3503928" cy="2156261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490" name="pasted-image.pdf" descr="pasted-image.pd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787" y="3227581"/>
            <a:ext cx="289037" cy="15415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91" name="pasted-image.pdf" descr="pasted-image.pd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9763" y="2905183"/>
            <a:ext cx="289037" cy="15415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92" name="pasted-image.pdf" descr="pasted-image.pdf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0917" y="2478219"/>
            <a:ext cx="274585" cy="15415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94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grpSp>
        <p:nvGrpSpPr>
          <p:cNvPr id="504" name="成组"/>
          <p:cNvGrpSpPr/>
          <p:nvPr/>
        </p:nvGrpSpPr>
        <p:grpSpPr>
          <a:xfrm>
            <a:off x="6814081" y="2905654"/>
            <a:ext cx="3772361" cy="2153377"/>
            <a:chOff x="0" y="610271"/>
            <a:chExt cx="3772360" cy="2153375"/>
          </a:xfrm>
        </p:grpSpPr>
        <p:sp>
          <p:nvSpPr>
            <p:cNvPr id="495" name="触控技术"/>
            <p:cNvSpPr/>
            <p:nvPr/>
          </p:nvSpPr>
          <p:spPr>
            <a:xfrm>
              <a:off x="0" y="610271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触控技术</a:t>
              </a:r>
            </a:p>
          </p:txBody>
        </p:sp>
        <p:sp>
          <p:nvSpPr>
            <p:cNvPr id="496" name="红外 + 电磁"/>
            <p:cNvSpPr/>
            <p:nvPr/>
          </p:nvSpPr>
          <p:spPr>
            <a:xfrm>
              <a:off x="1436724" y="610271"/>
              <a:ext cx="1131783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红外 + 电磁</a:t>
              </a:r>
            </a:p>
          </p:txBody>
        </p:sp>
        <p:sp>
          <p:nvSpPr>
            <p:cNvPr id="497" name="安卓配置"/>
            <p:cNvSpPr/>
            <p:nvPr/>
          </p:nvSpPr>
          <p:spPr>
            <a:xfrm>
              <a:off x="0" y="1313479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安卓配置</a:t>
              </a:r>
            </a:p>
          </p:txBody>
        </p:sp>
        <p:sp>
          <p:nvSpPr>
            <p:cNvPr id="498" name="主频 2GHz…"/>
            <p:cNvSpPr/>
            <p:nvPr/>
          </p:nvSpPr>
          <p:spPr>
            <a:xfrm>
              <a:off x="1436724" y="901160"/>
              <a:ext cx="2335636" cy="1144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/>
            <a:p>
              <a:pPr defTabSz="821530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主频 2GHz  </a:t>
              </a:r>
            </a:p>
            <a:p>
              <a:pPr defTabSz="821530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双核 A72 + 四核 A53</a:t>
              </a:r>
              <a:endParaRPr sz="4000" dirty="0">
                <a:solidFill>
                  <a:schemeClr val="bg2">
                    <a:lumMod val="75000"/>
                  </a:schemeClr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defTabSz="821530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4GB RAM + 32GB ROM</a:t>
              </a:r>
            </a:p>
          </p:txBody>
        </p:sp>
        <p:sp>
          <p:nvSpPr>
            <p:cNvPr id="499" name="屏幕显示"/>
            <p:cNvSpPr/>
            <p:nvPr/>
          </p:nvSpPr>
          <p:spPr>
            <a:xfrm>
              <a:off x="0" y="2095905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屏幕显示</a:t>
              </a:r>
            </a:p>
          </p:txBody>
        </p:sp>
        <p:sp>
          <p:nvSpPr>
            <p:cNvPr id="500" name="4K ELED 显示屏"/>
            <p:cNvSpPr/>
            <p:nvPr/>
          </p:nvSpPr>
          <p:spPr>
            <a:xfrm>
              <a:off x="1436724" y="2095905"/>
              <a:ext cx="1511694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4K ELED 显示屏</a:t>
              </a:r>
            </a:p>
          </p:txBody>
        </p:sp>
        <p:sp>
          <p:nvSpPr>
            <p:cNvPr id="501" name="系统集成"/>
            <p:cNvSpPr/>
            <p:nvPr/>
          </p:nvSpPr>
          <p:spPr>
            <a:xfrm>
              <a:off x="0" y="2480494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系统集成</a:t>
              </a:r>
            </a:p>
          </p:txBody>
        </p:sp>
        <p:sp>
          <p:nvSpPr>
            <p:cNvPr id="502" name="双摄像头 + 阵列麦克风"/>
            <p:cNvSpPr/>
            <p:nvPr/>
          </p:nvSpPr>
          <p:spPr>
            <a:xfrm>
              <a:off x="1436723" y="2480494"/>
              <a:ext cx="2157704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双摄像头 + 阵列麦克风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614" y="2302767"/>
            <a:ext cx="2724288" cy="24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8330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614" y="2632282"/>
            <a:ext cx="2724288" cy="246018"/>
          </a:xfrm>
          <a:prstGeom prst="rect">
            <a:avLst/>
          </a:prstGeom>
        </p:spPr>
      </p:pic>
      <p:sp>
        <p:nvSpPr>
          <p:cNvPr id="519" name="MAXHUB 标准版"/>
          <p:cNvSpPr>
            <a:spLocks noGrp="1"/>
          </p:cNvSpPr>
          <p:nvPr>
            <p:ph type="title"/>
          </p:nvPr>
        </p:nvSpPr>
        <p:spPr>
          <a:xfrm>
            <a:off x="609600" y="754787"/>
            <a:ext cx="4097559" cy="66502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>
                <a:solidFill>
                  <a:srgbClr val="D9D9D9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MAXHUB 标准版</a:t>
            </a:r>
          </a:p>
        </p:txBody>
      </p:sp>
      <p:pic>
        <p:nvPicPr>
          <p:cNvPr id="520" name="image62.png" descr="image6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512" y="2432592"/>
            <a:ext cx="3824927" cy="2321338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521" name="pasted-image.pdf" descr="pasted-ima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384" y="2619560"/>
            <a:ext cx="272700" cy="14305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22" name="image62.png" descr="image6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9483" y="2799897"/>
            <a:ext cx="3526178" cy="2140029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523" name="image62.png" descr="image62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41" y="3156982"/>
            <a:ext cx="3204415" cy="1944751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524" name="image62.png" descr="image62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3476465"/>
            <a:ext cx="2895953" cy="1757547"/>
          </a:xfrm>
          <a:prstGeom prst="rect">
            <a:avLst/>
          </a:prstGeom>
          <a:ln w="12700" cap="flat">
            <a:noFill/>
            <a:miter lim="400000"/>
          </a:ln>
          <a:effectLst>
            <a:reflection blurRad="381000" stA="40000" endPos="20000" dir="5400000" sy="-100000" algn="bl" rotWithShape="0"/>
          </a:effectLst>
        </p:spPr>
      </p:pic>
      <p:pic>
        <p:nvPicPr>
          <p:cNvPr id="525" name="pasted-image.pdf" descr="pasted-image.pdf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3918" y="3647231"/>
            <a:ext cx="268229" cy="1430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26" name="pasted-image.pdf" descr="pasted-image.pdf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176" y="3337164"/>
            <a:ext cx="268229" cy="14305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27" name="pasted-image.pdf" descr="pasted-image.pdf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2862" y="2971030"/>
            <a:ext cx="254819" cy="14305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29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grpSp>
        <p:nvGrpSpPr>
          <p:cNvPr id="537" name="成组"/>
          <p:cNvGrpSpPr/>
          <p:nvPr/>
        </p:nvGrpSpPr>
        <p:grpSpPr>
          <a:xfrm>
            <a:off x="6813679" y="3186855"/>
            <a:ext cx="4920739" cy="1828426"/>
            <a:chOff x="0" y="555264"/>
            <a:chExt cx="4920737" cy="1828425"/>
          </a:xfrm>
        </p:grpSpPr>
        <p:sp>
          <p:nvSpPr>
            <p:cNvPr id="531" name="触控技术"/>
            <p:cNvSpPr/>
            <p:nvPr/>
          </p:nvSpPr>
          <p:spPr>
            <a:xfrm>
              <a:off x="0" y="555264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触控技术</a:t>
              </a:r>
            </a:p>
          </p:txBody>
        </p:sp>
        <p:sp>
          <p:nvSpPr>
            <p:cNvPr id="532" name="红外"/>
            <p:cNvSpPr/>
            <p:nvPr/>
          </p:nvSpPr>
          <p:spPr>
            <a:xfrm>
              <a:off x="1443763" y="555264"/>
              <a:ext cx="447300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红外</a:t>
              </a:r>
            </a:p>
          </p:txBody>
        </p:sp>
        <p:sp>
          <p:nvSpPr>
            <p:cNvPr id="533" name="安卓配置"/>
            <p:cNvSpPr/>
            <p:nvPr/>
          </p:nvSpPr>
          <p:spPr>
            <a:xfrm>
              <a:off x="0" y="1060135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安卓配置</a:t>
              </a:r>
            </a:p>
          </p:txBody>
        </p:sp>
        <p:sp>
          <p:nvSpPr>
            <p:cNvPr id="534" name="主频 1.3GHz  内核 双核 A17…"/>
            <p:cNvSpPr/>
            <p:nvPr/>
          </p:nvSpPr>
          <p:spPr>
            <a:xfrm>
              <a:off x="1443762" y="860864"/>
              <a:ext cx="2781271" cy="775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/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主频 1.3GHz  内核 双核 A17  </a:t>
              </a:r>
              <a:endParaRPr sz="4000" dirty="0">
                <a:solidFill>
                  <a:schemeClr val="bg2">
                    <a:lumMod val="75000"/>
                  </a:schemeClr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endParaRPr>
            </a:p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2GB RAM + 32GB ROM</a:t>
              </a:r>
            </a:p>
          </p:txBody>
        </p:sp>
        <p:sp>
          <p:nvSpPr>
            <p:cNvPr id="535" name="屏幕显示"/>
            <p:cNvSpPr/>
            <p:nvPr/>
          </p:nvSpPr>
          <p:spPr>
            <a:xfrm>
              <a:off x="0" y="1854315"/>
              <a:ext cx="857669" cy="2831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>
              <a:lvl1pPr defTabSz="821529"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>
                  <a:solidFill>
                    <a:schemeClr val="bg2">
                      <a:lumMod val="75000"/>
                    </a:schemeClr>
                  </a:solidFill>
                </a:rPr>
                <a:t>屏幕显示</a:t>
              </a:r>
            </a:p>
          </p:txBody>
        </p:sp>
        <p:sp>
          <p:nvSpPr>
            <p:cNvPr id="536" name="4K 显示屏（86吋）…"/>
            <p:cNvSpPr/>
            <p:nvPr/>
          </p:nvSpPr>
          <p:spPr>
            <a:xfrm>
              <a:off x="1443763" y="1608094"/>
              <a:ext cx="3476974" cy="775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18287" tIns="18287" rIns="18287" bIns="18287" numCol="1" anchor="ctr">
              <a:spAutoFit/>
            </a:bodyPr>
            <a:lstStyle/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4K 显示屏（86吋） </a:t>
              </a:r>
              <a:endParaRPr sz="4000" dirty="0">
                <a:solidFill>
                  <a:schemeClr val="bg2">
                    <a:lumMod val="75000"/>
                  </a:schemeClr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endParaRPr>
            </a:p>
            <a:p>
              <a:pPr defTabSz="821529">
                <a:lnSpc>
                  <a:spcPct val="150000"/>
                </a:lnSpc>
                <a:defRPr sz="1600">
                  <a:solidFill>
                    <a:srgbClr val="D9D9D9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dirty="0">
                  <a:solidFill>
                    <a:schemeClr val="bg2">
                      <a:lumMod val="75000"/>
                    </a:schemeClr>
                  </a:solidFill>
                </a:rPr>
                <a:t>1080P 显示屏（55吋、65吋、75吋）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952992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流畅书写"/>
          <p:cNvSpPr>
            <a:spLocks noGrp="1"/>
          </p:cNvSpPr>
          <p:nvPr>
            <p:ph type="title" idx="4294967295"/>
          </p:nvPr>
        </p:nvSpPr>
        <p:spPr>
          <a:xfrm>
            <a:off x="618382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流畅书写</a:t>
            </a:r>
          </a:p>
        </p:txBody>
      </p:sp>
      <p:sp>
        <p:nvSpPr>
          <p:cNvPr id="225" name="幻灯片编号"/>
          <p:cNvSpPr>
            <a:spLocks noGrp="1"/>
          </p:cNvSpPr>
          <p:nvPr>
            <p:ph type="sldNum" sz="quarter" idx="4294967295"/>
          </p:nvPr>
        </p:nvSpPr>
        <p:spPr>
          <a:xfrm>
            <a:off x="602077" y="6039621"/>
            <a:ext cx="217152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226" name="MAXHUB 支持手写和笔写，快速的书写响应速度，带来了流畅、真实的书写体验，让您自如挥洒心中所想。"/>
          <p:cNvSpPr/>
          <p:nvPr/>
        </p:nvSpPr>
        <p:spPr>
          <a:xfrm>
            <a:off x="538989" y="1727960"/>
            <a:ext cx="3066927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支持手写和笔写，快速的书写响应速度，带来了流畅、真实的书写体验，让您自如挥洒心中所想。</a:t>
            </a:r>
          </a:p>
        </p:txBody>
      </p:sp>
      <p:sp>
        <p:nvSpPr>
          <p:cNvPr id="227" name="快速响应，自如挥洒心中所想"/>
          <p:cNvSpPr/>
          <p:nvPr/>
        </p:nvSpPr>
        <p:spPr>
          <a:xfrm>
            <a:off x="618381" y="1240020"/>
            <a:ext cx="394566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快速响应，自如挥洒心中所想</a:t>
            </a:r>
          </a:p>
        </p:txBody>
      </p:sp>
      <p:pic>
        <p:nvPicPr>
          <p:cNvPr id="228" name="屏幕快照 2017-04-21 下午10.28.01.png" descr="屏幕快照 2017-04-21 下午10.28.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265633" y="3252960"/>
            <a:ext cx="3613640" cy="24748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手势操作"/>
          <p:cNvSpPr txBox="1">
            <a:spLocks/>
          </p:cNvSpPr>
          <p:nvPr/>
        </p:nvSpPr>
        <p:spPr>
          <a:xfrm>
            <a:off x="8112494" y="813609"/>
            <a:ext cx="4150999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手势操作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8" name="手势擦除、缩放、移动拖拽、漫游等便捷的手势操作，延伸了书写空间，也让书写变得轻松简单。"/>
          <p:cNvSpPr/>
          <p:nvPr/>
        </p:nvSpPr>
        <p:spPr>
          <a:xfrm>
            <a:off x="8112494" y="1788433"/>
            <a:ext cx="3303911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手势擦除、缩放、移动拖拽、漫游等便捷的手势操作，延伸了书写空间，也让书写变得轻松简单。</a:t>
            </a:r>
          </a:p>
        </p:txBody>
      </p:sp>
      <p:sp>
        <p:nvSpPr>
          <p:cNvPr id="9" name="便捷手势操作，随心掌控书写空间"/>
          <p:cNvSpPr/>
          <p:nvPr/>
        </p:nvSpPr>
        <p:spPr>
          <a:xfrm>
            <a:off x="8112494" y="1382758"/>
            <a:ext cx="408793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便捷手势操作，随心掌控书写空间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247539" y="3770335"/>
            <a:ext cx="3514506" cy="1794686"/>
            <a:chOff x="6670359" y="3692616"/>
            <a:chExt cx="6378514" cy="2287963"/>
          </a:xfrm>
        </p:grpSpPr>
        <p:sp>
          <p:nvSpPr>
            <p:cNvPr id="10" name="MAXHUB 防眩光玻璃"/>
            <p:cNvSpPr/>
            <p:nvPr/>
          </p:nvSpPr>
          <p:spPr>
            <a:xfrm>
              <a:off x="7167363" y="5381948"/>
              <a:ext cx="819258" cy="5986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pPr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擦除</a:t>
              </a:r>
              <a:endParaRPr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1" name="普通玻璃"/>
            <p:cNvSpPr/>
            <p:nvPr/>
          </p:nvSpPr>
          <p:spPr>
            <a:xfrm>
              <a:off x="9507198" y="5381948"/>
              <a:ext cx="819258" cy="5986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缩放</a:t>
              </a:r>
              <a:endParaRPr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2" name="普通玻璃"/>
            <p:cNvSpPr/>
            <p:nvPr/>
          </p:nvSpPr>
          <p:spPr>
            <a:xfrm>
              <a:off x="11732605" y="5381948"/>
              <a:ext cx="819258" cy="5986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100">
                  <a:solidFill>
                    <a:srgbClr val="DDDDDD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拖拽</a:t>
              </a:r>
              <a:endParaRPr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670359" y="3715353"/>
              <a:ext cx="1813272" cy="1262675"/>
            </a:xfrm>
            <a:prstGeom prst="ellipse">
              <a:avLst/>
            </a:prstGeom>
            <a:solidFill>
              <a:srgbClr val="323A3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等线"/>
                <a:ea typeface="等线"/>
                <a:cs typeface="等线"/>
                <a:sym typeface="等线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949959" y="3714118"/>
              <a:ext cx="1813272" cy="1262675"/>
            </a:xfrm>
            <a:prstGeom prst="ellipse">
              <a:avLst/>
            </a:prstGeom>
            <a:solidFill>
              <a:srgbClr val="313A3E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endParaRPr lang="zh-CN" altLang="en-US" sz="24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235601" y="3714118"/>
              <a:ext cx="1813272" cy="1262675"/>
            </a:xfrm>
            <a:prstGeom prst="ellipse">
              <a:avLst/>
            </a:prstGeom>
            <a:solidFill>
              <a:srgbClr val="313A3E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endParaRPr lang="zh-CN" altLang="en-US" sz="2400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4740"/>
            <a:stretch/>
          </p:blipFill>
          <p:spPr>
            <a:xfrm>
              <a:off x="7130329" y="3692617"/>
              <a:ext cx="893329" cy="130568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" r="-14455" b="14358"/>
            <a:stretch/>
          </p:blipFill>
          <p:spPr>
            <a:xfrm>
              <a:off x="9353937" y="3692617"/>
              <a:ext cx="1125782" cy="130568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629"/>
            <a:stretch/>
          </p:blipFill>
          <p:spPr>
            <a:xfrm>
              <a:off x="11701927" y="3692616"/>
              <a:ext cx="880618" cy="1305681"/>
            </a:xfrm>
            <a:prstGeom prst="rect">
              <a:avLst/>
            </a:prstGeom>
          </p:spPr>
        </p:pic>
      </p:grpSp>
      <p:pic>
        <p:nvPicPr>
          <p:cNvPr id="20" name="image31.jpg" descr="image31.jpg"/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0254" y="3252960"/>
            <a:ext cx="3593986" cy="2474848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双笔书写"/>
          <p:cNvSpPr txBox="1">
            <a:spLocks/>
          </p:cNvSpPr>
          <p:nvPr/>
        </p:nvSpPr>
        <p:spPr>
          <a:xfrm>
            <a:off x="4346655" y="801659"/>
            <a:ext cx="4150999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双笔书写</a:t>
            </a:r>
          </a:p>
        </p:txBody>
      </p:sp>
      <p:sp>
        <p:nvSpPr>
          <p:cNvPr id="22" name="支持两支 MAXHUB 触控笔同时书写，可自由选择不同的书写笔触颜色，助您提升会议中的书写、协作效率。"/>
          <p:cNvSpPr/>
          <p:nvPr/>
        </p:nvSpPr>
        <p:spPr>
          <a:xfrm>
            <a:off x="4222537" y="1734338"/>
            <a:ext cx="3273336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支持两支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触控笔同时书写，可自由选择不同的书写笔触颜色，助您提升会议中的书写、协作效率。</a:t>
            </a:r>
          </a:p>
        </p:txBody>
      </p:sp>
      <p:sp>
        <p:nvSpPr>
          <p:cNvPr id="23" name="双笔书写，协同共创"/>
          <p:cNvSpPr/>
          <p:nvPr/>
        </p:nvSpPr>
        <p:spPr>
          <a:xfrm>
            <a:off x="4346655" y="1365227"/>
            <a:ext cx="35211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sz="160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双笔书写，协同共创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双笔书写"/>
          <p:cNvSpPr txBox="1">
            <a:spLocks/>
          </p:cNvSpPr>
          <p:nvPr/>
        </p:nvSpPr>
        <p:spPr>
          <a:xfrm>
            <a:off x="6328543" y="783732"/>
            <a:ext cx="4150999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模块化系统</a:t>
            </a:r>
          </a:p>
        </p:txBody>
      </p:sp>
      <p:sp>
        <p:nvSpPr>
          <p:cNvPr id="10" name="支持两支 MAXHUB 触控笔同时书写，可自由选择不同的书写笔触颜色，助您提升会议中的书写、协作效率。"/>
          <p:cNvSpPr/>
          <p:nvPr/>
        </p:nvSpPr>
        <p:spPr>
          <a:xfrm>
            <a:off x="6328542" y="1758556"/>
            <a:ext cx="3909967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可搭载高性能安卓和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PC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模块，保证系统运行流畅，支持多种多系统应用软件，满足不同需求。</a:t>
            </a:r>
          </a:p>
        </p:txBody>
      </p:sp>
      <p:sp>
        <p:nvSpPr>
          <p:cNvPr id="11" name="双笔书写，协同共创"/>
          <p:cNvSpPr/>
          <p:nvPr/>
        </p:nvSpPr>
        <p:spPr>
          <a:xfrm>
            <a:off x="6328543" y="1347300"/>
            <a:ext cx="35211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双系统支持</a:t>
            </a:r>
            <a:endParaRPr sz="1600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3" name="image33.jpg" descr="image33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952" y="3168529"/>
            <a:ext cx="5136107" cy="298225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会议记录保存"/>
          <p:cNvSpPr txBox="1">
            <a:spLocks/>
          </p:cNvSpPr>
          <p:nvPr/>
        </p:nvSpPr>
        <p:spPr>
          <a:xfrm>
            <a:off x="602429" y="796470"/>
            <a:ext cx="4150999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会议记录保存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书写记录及批注内容可生成二维码，通过扫描二维码即可分享保存。同时还可一键本地保存和邮件发送，多样化便捷的保存分享方式，让会议记录变得轻松简单。"/>
          <p:cNvSpPr/>
          <p:nvPr/>
        </p:nvSpPr>
        <p:spPr>
          <a:xfrm>
            <a:off x="602429" y="1771294"/>
            <a:ext cx="375505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书写记录及批注内容可生成二维码，通过扫描二维码即可分享或保存。同时还可一键本地保存和邮件发送，多样化便捷的保存分享方式，让会议记录变得轻松简单。 </a:t>
            </a:r>
          </a:p>
        </p:txBody>
      </p:sp>
      <p:sp>
        <p:nvSpPr>
          <p:cNvPr id="16" name="一键保存，“码”上带走"/>
          <p:cNvSpPr/>
          <p:nvPr/>
        </p:nvSpPr>
        <p:spPr>
          <a:xfrm>
            <a:off x="602429" y="1359269"/>
            <a:ext cx="3657687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algn="l">
              <a:lnSpc>
                <a:spcPct val="100000"/>
              </a:lnSpc>
            </a:pPr>
            <a:r>
              <a:rPr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一键保存，“码”上带走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328543" y="4643022"/>
            <a:ext cx="2464728" cy="174663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909" tIns="41909" rIns="41909" bIns="41909" numCol="1" spcCol="38100" rtlCol="0" anchor="ctr">
            <a:spAutoFit/>
          </a:bodyPr>
          <a:lstStyle/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 6.0.1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RK3399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双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A72+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A53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（六核）， 主频：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2.0GHz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RAM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64G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SD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卡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32G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扩展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USB3.0*2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，支持千兆网 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029" y="2879594"/>
            <a:ext cx="2684897" cy="157325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2926" y="3035407"/>
            <a:ext cx="3169928" cy="1356483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158309" y="4391890"/>
            <a:ext cx="2654545" cy="230062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909" tIns="41909" rIns="41909" bIns="41909" numCol="1" spcCol="38100" rtlCol="0" anchor="ctr">
            <a:spAutoFit/>
          </a:bodyPr>
          <a:lstStyle/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智能英特尔酷睿处理器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i5/8G/128G/win10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（可选）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i7/16G/256G/win10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（可选）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核显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Intel® HD Graphics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USB3.0 * 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RJ45 * 1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VGA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*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HDMI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*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DP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*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，耳机输出 *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  <a:p>
            <a:pPr marL="342900" indent="-342900" defTabSz="821055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麦克风输入 *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防盗锁*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48" y="3968222"/>
            <a:ext cx="3417657" cy="2400584"/>
          </a:xfrm>
          <a:prstGeom prst="rect">
            <a:avLst/>
          </a:prstGeom>
        </p:spPr>
      </p:pic>
      <p:sp>
        <p:nvSpPr>
          <p:cNvPr id="273" name="便捷展示"/>
          <p:cNvSpPr>
            <a:spLocks noGrp="1"/>
          </p:cNvSpPr>
          <p:nvPr>
            <p:ph type="title" idx="4294967295"/>
          </p:nvPr>
        </p:nvSpPr>
        <p:spPr>
          <a:xfrm>
            <a:off x="622848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便捷展示</a:t>
            </a:r>
          </a:p>
        </p:txBody>
      </p:sp>
      <p:sp>
        <p:nvSpPr>
          <p:cNvPr id="274" name="幻灯片编号"/>
          <p:cNvSpPr>
            <a:spLocks noGrp="1"/>
          </p:cNvSpPr>
          <p:nvPr>
            <p:ph type="sldNum" sz="quarter" idx="4294967295"/>
          </p:nvPr>
        </p:nvSpPr>
        <p:spPr>
          <a:xfrm>
            <a:off x="622848" y="6368805"/>
            <a:ext cx="217152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275" name="MAXHUB 为您带来了全新的交互和展示方式，电脑、手机、手持平板可轻松将画面内容无线传屏至会议平板上*。您只需站在大屏前就能触控翻页，还可以随时对重点内容进行批注，帮助展示变得轻松流畅。"/>
          <p:cNvSpPr/>
          <p:nvPr/>
        </p:nvSpPr>
        <p:spPr>
          <a:xfrm>
            <a:off x="622849" y="1727200"/>
            <a:ext cx="3396886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为您带来了全新的交互和展示方式，电脑、手机、手持平板可轻松将画面内容无线传屏至会议平板上。您只需站在大屏前就能触控翻页*，还可以随时对重点内容进行批注，帮助展示变得轻松流畅。</a:t>
            </a:r>
          </a:p>
        </p:txBody>
      </p:sp>
      <p:sp>
        <p:nvSpPr>
          <p:cNvPr id="277" name="无线传屏，便捷展示"/>
          <p:cNvSpPr/>
          <p:nvPr/>
        </p:nvSpPr>
        <p:spPr>
          <a:xfrm>
            <a:off x="622848" y="1314195"/>
            <a:ext cx="363110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4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sz="1600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无线传屏，</a:t>
            </a:r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让</a:t>
            </a:r>
            <a:r>
              <a:rPr sz="1600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展示</a:t>
            </a:r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更便捷</a:t>
            </a:r>
            <a:endParaRPr sz="1600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分屏展示"/>
          <p:cNvSpPr txBox="1">
            <a:spLocks/>
          </p:cNvSpPr>
          <p:nvPr/>
        </p:nvSpPr>
        <p:spPr>
          <a:xfrm>
            <a:off x="4581597" y="752376"/>
            <a:ext cx="2224361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分屏展示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在多台同类设备*与 MAXHUB 连接时，可启动分屏功能，最多可支持四画面同时投屏，让不同展示方案之间轻松对比，呈现更直观。"/>
          <p:cNvSpPr/>
          <p:nvPr/>
        </p:nvSpPr>
        <p:spPr>
          <a:xfrm>
            <a:off x="4581597" y="1727200"/>
            <a:ext cx="2978081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在多台同类设备*与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连接时，可启动分屏功能，最多可支持四画面同时投屏，让不同展示方案之间轻松对比，呈现更直观。</a:t>
            </a:r>
          </a:p>
        </p:txBody>
      </p:sp>
      <p:sp>
        <p:nvSpPr>
          <p:cNvPr id="13" name="分屏展示，呈现更直观"/>
          <p:cNvSpPr/>
          <p:nvPr/>
        </p:nvSpPr>
        <p:spPr>
          <a:xfrm>
            <a:off x="4581597" y="1315175"/>
            <a:ext cx="2224361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分屏展示，呈现更直观</a:t>
            </a:r>
          </a:p>
        </p:txBody>
      </p:sp>
      <p:pic>
        <p:nvPicPr>
          <p:cNvPr id="14" name="image41.png" descr="image4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7984" y="3968222"/>
            <a:ext cx="3406849" cy="2400584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触摸回传"/>
          <p:cNvSpPr txBox="1">
            <a:spLocks/>
          </p:cNvSpPr>
          <p:nvPr/>
        </p:nvSpPr>
        <p:spPr>
          <a:xfrm>
            <a:off x="8121541" y="752376"/>
            <a:ext cx="3034140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D9D9D9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触摸回传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" name="在会议平板上即可实现对电脑反向操控*，无需频繁往返于电脑和大屏之间，助您更好地掌控每一次内容展示。"/>
          <p:cNvSpPr/>
          <p:nvPr/>
        </p:nvSpPr>
        <p:spPr>
          <a:xfrm>
            <a:off x="8121540" y="1727200"/>
            <a:ext cx="3142974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在会议平板上即可实现对电脑反向操控，无需频繁往返于电脑和大屏之间，助您更好地掌控每一次内容展示。</a:t>
            </a:r>
          </a:p>
        </p:txBody>
      </p:sp>
      <p:sp>
        <p:nvSpPr>
          <p:cNvPr id="17" name="触摸回传，双屏一手掌控"/>
          <p:cNvSpPr/>
          <p:nvPr/>
        </p:nvSpPr>
        <p:spPr>
          <a:xfrm>
            <a:off x="8121541" y="1315175"/>
            <a:ext cx="283906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 defTabSz="685800">
              <a:lnSpc>
                <a:spcPct val="150000"/>
              </a:lnSpc>
              <a:spcBef>
                <a:spcPts val="700"/>
              </a:spcBef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触摸回传，双屏一手掌控</a:t>
            </a:r>
          </a:p>
        </p:txBody>
      </p:sp>
      <p:pic>
        <p:nvPicPr>
          <p:cNvPr id="18" name="Dx_Maxhub-KV06_03.png" descr="Dx_Maxhub-KV06_03.pn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42312" y="3968222"/>
            <a:ext cx="3406849" cy="2400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远程会议配置"/>
          <p:cNvSpPr>
            <a:spLocks noGrp="1"/>
          </p:cNvSpPr>
          <p:nvPr>
            <p:ph type="title" idx="4294967295"/>
          </p:nvPr>
        </p:nvSpPr>
        <p:spPr>
          <a:xfrm>
            <a:off x="431899" y="676112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远程会议配置</a:t>
            </a:r>
          </a:p>
        </p:txBody>
      </p:sp>
      <p:sp>
        <p:nvSpPr>
          <p:cNvPr id="374" name="幻灯片编号"/>
          <p:cNvSpPr>
            <a:spLocks noGrp="1"/>
          </p:cNvSpPr>
          <p:nvPr>
            <p:ph type="sldNum" sz="quarter" idx="4294967295"/>
          </p:nvPr>
        </p:nvSpPr>
        <p:spPr>
          <a:xfrm>
            <a:off x="734531" y="6039622"/>
            <a:ext cx="217152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375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403445" y="1727200"/>
            <a:ext cx="3576141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内置双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800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万像素高清摄像头，左右分布于屏幕两侧，带来了广阔的水平视角，同时支持智能人脸检测，能近距离判断人脸位置并切换拍摄镜头，为您营造出更具临场感的视频会议体验。</a:t>
            </a:r>
          </a:p>
        </p:txBody>
      </p:sp>
      <p:sp>
        <p:nvSpPr>
          <p:cNvPr id="384" name="双 800 万摄像头，成就高清视频会议"/>
          <p:cNvSpPr/>
          <p:nvPr/>
        </p:nvSpPr>
        <p:spPr>
          <a:xfrm>
            <a:off x="431899" y="1321525"/>
            <a:ext cx="415099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双 800 万摄像头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*</a:t>
            </a: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，成就高清视频会议</a:t>
            </a:r>
          </a:p>
        </p:txBody>
      </p:sp>
      <p:sp>
        <p:nvSpPr>
          <p:cNvPr id="16" name="* 此功能仅限增强版和旗舰版。"/>
          <p:cNvSpPr/>
          <p:nvPr/>
        </p:nvSpPr>
        <p:spPr>
          <a:xfrm>
            <a:off x="9408384" y="6441257"/>
            <a:ext cx="2229134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 sz="800">
                <a:solidFill>
                  <a:srgbClr val="91919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此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配置</a:t>
            </a:r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仅限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MAXHUB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旗舰版、增强版</a:t>
            </a:r>
            <a:r>
              <a:rPr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</a:p>
        </p:txBody>
      </p:sp>
      <p:pic>
        <p:nvPicPr>
          <p:cNvPr id="15" name="image68.jpeg" descr="image68.jpe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438" y="3603633"/>
            <a:ext cx="3640069" cy="2510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72.jpeg" descr="image72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856" y="3609726"/>
            <a:ext cx="3710208" cy="2539116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前置由 4 颗麦克风组成的阵列麦，能智能获取发言人的声音，同时采用 3D 降噪技术，自动过滤环境中的噪音, 再加上自动增益技术，可根据距离变化，自动对音频进行增益处理，助您的每一次发言都能清晰传达。"/>
          <p:cNvSpPr/>
          <p:nvPr/>
        </p:nvSpPr>
        <p:spPr>
          <a:xfrm>
            <a:off x="4394438" y="1727200"/>
            <a:ext cx="3640069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前置由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4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颗麦克风组成的阵列麦，能智能获取发言人的声音，同时采用智能滤噪技术，自动过滤环境中的噪音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,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再加上自动增益技术，可根据距离变化对音频进行增益处理，助您的每一次发言都能清晰传达。 </a:t>
            </a:r>
          </a:p>
        </p:txBody>
      </p:sp>
      <p:sp>
        <p:nvSpPr>
          <p:cNvPr id="19" name="阵列麦克风，为清晰通话护航"/>
          <p:cNvSpPr/>
          <p:nvPr/>
        </p:nvSpPr>
        <p:spPr>
          <a:xfrm>
            <a:off x="4394438" y="1315175"/>
            <a:ext cx="403144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阵列麦克风，为清晰通话护航</a:t>
            </a:r>
          </a:p>
        </p:txBody>
      </p:sp>
      <p:sp>
        <p:nvSpPr>
          <p:cNvPr id="20" name="内置四组扬声器，由高中低音 6 颗喇叭组成，采用特殊的腔体声学结构设计，加上 100Hz 到 20KHz 的宽频域，营造出丰富、宽广、细腻的音效，让每句话清晰非凡。"/>
          <p:cNvSpPr/>
          <p:nvPr/>
        </p:nvSpPr>
        <p:spPr>
          <a:xfrm>
            <a:off x="8164072" y="1727200"/>
            <a:ext cx="3473446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内置四组扬声器，由高中低音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6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颗喇叭组成，采用特殊的腔体声学结构设计，加上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100Hz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到 </a:t>
            </a: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20KHz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的宽频域，营造出丰富、宽广、细腻的音效，让每句话清晰非凡。</a:t>
            </a:r>
          </a:p>
        </p:txBody>
      </p:sp>
      <p:sp>
        <p:nvSpPr>
          <p:cNvPr id="21" name="四组扬声器，让每句话清晰非凡"/>
          <p:cNvSpPr/>
          <p:nvPr/>
        </p:nvSpPr>
        <p:spPr>
          <a:xfrm>
            <a:off x="8148040" y="1321525"/>
            <a:ext cx="375289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四组扬声器，让每句话清晰非凡</a:t>
            </a:r>
          </a:p>
        </p:txBody>
      </p:sp>
      <p:pic>
        <p:nvPicPr>
          <p:cNvPr id="14" name="image64.jpeg" descr="image64.jpe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900" y="3603633"/>
            <a:ext cx="3742190" cy="25107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image76-small.png" descr="image76-small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489" y="3039114"/>
            <a:ext cx="4592847" cy="2877844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高兼容性"/>
          <p:cNvSpPr>
            <a:spLocks noGrp="1"/>
          </p:cNvSpPr>
          <p:nvPr>
            <p:ph type="title" idx="4294967295"/>
          </p:nvPr>
        </p:nvSpPr>
        <p:spPr>
          <a:xfrm>
            <a:off x="610878" y="752376"/>
            <a:ext cx="4150999" cy="876722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高兼容性</a:t>
            </a:r>
          </a:p>
        </p:txBody>
      </p:sp>
      <p:sp>
        <p:nvSpPr>
          <p:cNvPr id="416" name="幻灯片编号"/>
          <p:cNvSpPr>
            <a:spLocks noGrp="1"/>
          </p:cNvSpPr>
          <p:nvPr>
            <p:ph type="sldNum" sz="quarter" idx="4294967295"/>
          </p:nvPr>
        </p:nvSpPr>
        <p:spPr>
          <a:xfrm>
            <a:off x="602077" y="6039621"/>
            <a:ext cx="217152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417" name="MAXHUB 拥有高兼容性，能兼容市面上多种主流视频会议软硬件，如宝利通、思科、华为、中兴、小鱼等第三方视频会议软硬件。"/>
          <p:cNvSpPr/>
          <p:nvPr/>
        </p:nvSpPr>
        <p:spPr>
          <a:xfrm>
            <a:off x="602077" y="1805206"/>
            <a:ext cx="3762338" cy="1023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685800">
              <a:lnSpc>
                <a:spcPct val="150000"/>
              </a:lnSpc>
              <a:spcBef>
                <a:spcPts val="700"/>
              </a:spcBef>
            </a:pPr>
            <a:r>
              <a:rPr lang="en-US" altLang="zh-CN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MAXHUB </a:t>
            </a: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拥有高兼容性，能兼容市面上多种主流视频会议软硬件，如宝利通、思科、华为、中兴、小鱼等第三方视频会议软硬件。</a:t>
            </a:r>
          </a:p>
        </p:txBody>
      </p:sp>
      <p:sp>
        <p:nvSpPr>
          <p:cNvPr id="418" name="兼容多种第三方视频会议软硬件"/>
          <p:cNvSpPr/>
          <p:nvPr/>
        </p:nvSpPr>
        <p:spPr>
          <a:xfrm>
            <a:off x="602076" y="1413207"/>
            <a:ext cx="376233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1600" b="1">
                <a:solidFill>
                  <a:srgbClr val="DDDDDD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兼容多种第三方视频会议软硬件</a:t>
            </a:r>
          </a:p>
        </p:txBody>
      </p:sp>
      <p:grpSp>
        <p:nvGrpSpPr>
          <p:cNvPr id="7" name="组 30"/>
          <p:cNvGrpSpPr/>
          <p:nvPr/>
        </p:nvGrpSpPr>
        <p:grpSpPr>
          <a:xfrm>
            <a:off x="5688115" y="987308"/>
            <a:ext cx="6763644" cy="5258389"/>
            <a:chOff x="4774640" y="444580"/>
            <a:chExt cx="7504962" cy="567205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3218" y="3129049"/>
              <a:ext cx="4366384" cy="19698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69493" y="713321"/>
              <a:ext cx="2184064" cy="106846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4640" y="444580"/>
              <a:ext cx="2768840" cy="160091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1362" y="1715015"/>
              <a:ext cx="1510972" cy="111766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5655" y="477950"/>
              <a:ext cx="2175037" cy="169774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6249" y="1776490"/>
              <a:ext cx="2249667" cy="87610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8179" y="3780748"/>
              <a:ext cx="2265767" cy="75678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77948" y="2713622"/>
              <a:ext cx="2207414" cy="959234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4074" y="2772494"/>
              <a:ext cx="2352543" cy="72815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7583" y="4652266"/>
              <a:ext cx="1937674" cy="61178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2957" y="5240936"/>
              <a:ext cx="2305251" cy="87569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7732" y="4624502"/>
              <a:ext cx="1366020" cy="131162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3231" y="3636730"/>
              <a:ext cx="2756848" cy="9737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71567" y="2664161"/>
              <a:ext cx="2137201" cy="97621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8712" y="4419961"/>
              <a:ext cx="2175589" cy="101100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66450" y="1909975"/>
              <a:ext cx="747434" cy="77788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21007" y="5315658"/>
              <a:ext cx="1378954" cy="70511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14601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163" name="MAXHUB 高效的会议平台"/>
          <p:cNvSpPr>
            <a:spLocks noGrp="1"/>
          </p:cNvSpPr>
          <p:nvPr>
            <p:ph type="body" sz="quarter" idx="1"/>
          </p:nvPr>
        </p:nvSpPr>
        <p:spPr>
          <a:xfrm>
            <a:off x="610124" y="1276167"/>
            <a:ext cx="4149499" cy="1525816"/>
          </a:xfrm>
          <a:prstGeom prst="rect">
            <a:avLst/>
          </a:prstGeom>
        </p:spPr>
        <p:txBody>
          <a:bodyPr/>
          <a:lstStyle/>
          <a:p>
            <a:pPr>
              <a:defRPr sz="1600" b="1"/>
            </a:pP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MAXHUB </a:t>
            </a:r>
            <a:r>
              <a:rPr dirty="0" err="1">
                <a:latin typeface="Microsoft YaHei" charset="-122"/>
                <a:ea typeface="Microsoft YaHei" charset="-122"/>
                <a:cs typeface="Microsoft YaHei" charset="-122"/>
              </a:rPr>
              <a:t>高效会议平台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4" name="二、产品简介"/>
          <p:cNvSpPr>
            <a:spLocks noGrp="1"/>
          </p:cNvSpPr>
          <p:nvPr>
            <p:ph type="title"/>
          </p:nvPr>
        </p:nvSpPr>
        <p:spPr>
          <a:xfrm>
            <a:off x="613910" y="757065"/>
            <a:ext cx="4141928" cy="761413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lnSpc>
                <a:spcPct val="200000"/>
              </a:lnSpc>
              <a:spcBef>
                <a:spcPts val="700"/>
              </a:spcBef>
              <a:defRPr sz="2500"/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五</a:t>
            </a:r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、</a:t>
            </a:r>
            <a:r>
              <a:rPr lang="zh-CN" altLang="en-US" dirty="0">
                <a:latin typeface="Microsoft YaHei" charset="-122"/>
                <a:ea typeface="Microsoft YaHei" charset="-122"/>
                <a:cs typeface="Microsoft YaHei" charset="-122"/>
              </a:rPr>
              <a:t>金融行业用户案例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5" name="幻灯片编号"/>
          <p:cNvSpPr>
            <a:spLocks noGrp="1"/>
          </p:cNvSpPr>
          <p:nvPr>
            <p:ph type="sldNum" sz="quarter" idx="2"/>
          </p:nvPr>
        </p:nvSpPr>
        <p:spPr>
          <a:xfrm>
            <a:off x="602077" y="6039621"/>
            <a:ext cx="160647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6012838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远程会议配置"/>
          <p:cNvSpPr txBox="1">
            <a:spLocks/>
          </p:cNvSpPr>
          <p:nvPr/>
        </p:nvSpPr>
        <p:spPr>
          <a:xfrm>
            <a:off x="431899" y="676112"/>
            <a:ext cx="5443121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金融行业用户案例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南粤银行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060" y="1971461"/>
            <a:ext cx="4165153" cy="81688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1899" y="1578886"/>
            <a:ext cx="6369237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营业网点自助化，智能化，社交化是银行网点未来的趋势。智能终端是银行与客户进行业务宣传办理和互动沟通的主要途径，智能终端信息管理系统充分利用网点客户业务办理的等待时间，提供一个更加人性、轻松、愉悦服务环境的同时，将银行的业务知识、产品服务、企业形象等内容展示给客户，通过设备和客户进行互动。支持银行业务的开拓和发展，达到合理利用网点营销资源、节约网点分散营销成本的目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1" name="任意多边形 22"/>
          <p:cNvSpPr/>
          <p:nvPr/>
        </p:nvSpPr>
        <p:spPr>
          <a:xfrm>
            <a:off x="4574585" y="4504464"/>
            <a:ext cx="886189" cy="859064"/>
          </a:xfrm>
          <a:custGeom>
            <a:avLst/>
            <a:gdLst>
              <a:gd name="connsiteX0" fmla="*/ 55320 w 886189"/>
              <a:gd name="connsiteY0" fmla="*/ 0 h 859064"/>
              <a:gd name="connsiteX1" fmla="*/ 456657 w 886189"/>
              <a:gd name="connsiteY1" fmla="*/ 0 h 859064"/>
              <a:gd name="connsiteX2" fmla="*/ 886189 w 886189"/>
              <a:gd name="connsiteY2" fmla="*/ 429532 h 859064"/>
              <a:gd name="connsiteX3" fmla="*/ 456657 w 886189"/>
              <a:gd name="connsiteY3" fmla="*/ 859064 h 859064"/>
              <a:gd name="connsiteX4" fmla="*/ 55320 w 886189"/>
              <a:gd name="connsiteY4" fmla="*/ 859064 h 859064"/>
              <a:gd name="connsiteX5" fmla="*/ 35550 w 886189"/>
              <a:gd name="connsiteY5" fmla="*/ 782176 h 859064"/>
              <a:gd name="connsiteX6" fmla="*/ 0 w 886189"/>
              <a:gd name="connsiteY6" fmla="*/ 429532 h 859064"/>
              <a:gd name="connsiteX7" fmla="*/ 35550 w 886189"/>
              <a:gd name="connsiteY7" fmla="*/ 76889 h 8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189" h="859064">
                <a:moveTo>
                  <a:pt x="55320" y="0"/>
                </a:moveTo>
                <a:lnTo>
                  <a:pt x="456657" y="0"/>
                </a:lnTo>
                <a:cubicBezTo>
                  <a:pt x="693881" y="0"/>
                  <a:pt x="886189" y="192308"/>
                  <a:pt x="886189" y="429532"/>
                </a:cubicBezTo>
                <a:cubicBezTo>
                  <a:pt x="886189" y="666756"/>
                  <a:pt x="693881" y="859064"/>
                  <a:pt x="456657" y="859064"/>
                </a:cubicBezTo>
                <a:lnTo>
                  <a:pt x="55320" y="859064"/>
                </a:lnTo>
                <a:lnTo>
                  <a:pt x="35550" y="782176"/>
                </a:lnTo>
                <a:cubicBezTo>
                  <a:pt x="12241" y="668269"/>
                  <a:pt x="0" y="550330"/>
                  <a:pt x="0" y="429532"/>
                </a:cubicBezTo>
                <a:cubicBezTo>
                  <a:pt x="0" y="308734"/>
                  <a:pt x="12241" y="190796"/>
                  <a:pt x="35550" y="76889"/>
                </a:cubicBezTo>
                <a:close/>
              </a:path>
            </a:pathLst>
          </a:custGeom>
          <a:solidFill>
            <a:srgbClr val="E8707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8" name="组合 44"/>
          <p:cNvGrpSpPr/>
          <p:nvPr/>
        </p:nvGrpSpPr>
        <p:grpSpPr>
          <a:xfrm>
            <a:off x="294112" y="3850851"/>
            <a:ext cx="3486523" cy="1141887"/>
            <a:chOff x="7109327" y="3179834"/>
            <a:chExt cx="1992609" cy="1569553"/>
          </a:xfrm>
        </p:grpSpPr>
        <p:sp>
          <p:nvSpPr>
            <p:cNvPr id="19" name="文本框 18"/>
            <p:cNvSpPr txBox="1"/>
            <p:nvPr/>
          </p:nvSpPr>
          <p:spPr>
            <a:xfrm>
              <a:off x="7109327" y="3179834"/>
              <a:ext cx="1923123" cy="50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E8707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推广方式传统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126629" y="3616503"/>
              <a:ext cx="1975307" cy="113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1">
                <a:lnSpc>
                  <a:spcPct val="150000"/>
                </a:lnSpc>
              </a:pP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对于新产品的推广，通过打印产品单页。造成推广成本较高，资源浪费，效果也达不到智能设备交互式推广营销方式的效果。</a:t>
              </a:r>
            </a:p>
          </p:txBody>
        </p:sp>
      </p:grpSp>
      <p:sp>
        <p:nvSpPr>
          <p:cNvPr id="22" name="任意多边形 23"/>
          <p:cNvSpPr/>
          <p:nvPr/>
        </p:nvSpPr>
        <p:spPr>
          <a:xfrm flipH="1">
            <a:off x="6380821" y="4594171"/>
            <a:ext cx="646450" cy="624989"/>
          </a:xfrm>
          <a:custGeom>
            <a:avLst/>
            <a:gdLst>
              <a:gd name="connsiteX0" fmla="*/ 55320 w 886189"/>
              <a:gd name="connsiteY0" fmla="*/ 0 h 859064"/>
              <a:gd name="connsiteX1" fmla="*/ 456657 w 886189"/>
              <a:gd name="connsiteY1" fmla="*/ 0 h 859064"/>
              <a:gd name="connsiteX2" fmla="*/ 886189 w 886189"/>
              <a:gd name="connsiteY2" fmla="*/ 429532 h 859064"/>
              <a:gd name="connsiteX3" fmla="*/ 456657 w 886189"/>
              <a:gd name="connsiteY3" fmla="*/ 859064 h 859064"/>
              <a:gd name="connsiteX4" fmla="*/ 55320 w 886189"/>
              <a:gd name="connsiteY4" fmla="*/ 859064 h 859064"/>
              <a:gd name="connsiteX5" fmla="*/ 35550 w 886189"/>
              <a:gd name="connsiteY5" fmla="*/ 782176 h 859064"/>
              <a:gd name="connsiteX6" fmla="*/ 0 w 886189"/>
              <a:gd name="connsiteY6" fmla="*/ 429532 h 859064"/>
              <a:gd name="connsiteX7" fmla="*/ 35550 w 886189"/>
              <a:gd name="connsiteY7" fmla="*/ 76889 h 8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189" h="859064">
                <a:moveTo>
                  <a:pt x="55320" y="0"/>
                </a:moveTo>
                <a:lnTo>
                  <a:pt x="456657" y="0"/>
                </a:lnTo>
                <a:cubicBezTo>
                  <a:pt x="693881" y="0"/>
                  <a:pt x="886189" y="192308"/>
                  <a:pt x="886189" y="429532"/>
                </a:cubicBezTo>
                <a:cubicBezTo>
                  <a:pt x="886189" y="666756"/>
                  <a:pt x="693881" y="859064"/>
                  <a:pt x="456657" y="859064"/>
                </a:cubicBezTo>
                <a:lnTo>
                  <a:pt x="55320" y="859064"/>
                </a:lnTo>
                <a:lnTo>
                  <a:pt x="35550" y="782176"/>
                </a:lnTo>
                <a:cubicBezTo>
                  <a:pt x="12241" y="668269"/>
                  <a:pt x="0" y="550330"/>
                  <a:pt x="0" y="429532"/>
                </a:cubicBezTo>
                <a:cubicBezTo>
                  <a:pt x="0" y="308734"/>
                  <a:pt x="12241" y="190796"/>
                  <a:pt x="35550" y="76889"/>
                </a:cubicBezTo>
                <a:close/>
              </a:path>
            </a:pathLst>
          </a:cu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任意多边形 26"/>
          <p:cNvSpPr/>
          <p:nvPr/>
        </p:nvSpPr>
        <p:spPr>
          <a:xfrm rot="5400000">
            <a:off x="5475636" y="3715330"/>
            <a:ext cx="644723" cy="626663"/>
          </a:xfrm>
          <a:custGeom>
            <a:avLst/>
            <a:gdLst>
              <a:gd name="connsiteX0" fmla="*/ 55320 w 886189"/>
              <a:gd name="connsiteY0" fmla="*/ 0 h 859064"/>
              <a:gd name="connsiteX1" fmla="*/ 456657 w 886189"/>
              <a:gd name="connsiteY1" fmla="*/ 0 h 859064"/>
              <a:gd name="connsiteX2" fmla="*/ 886189 w 886189"/>
              <a:gd name="connsiteY2" fmla="*/ 429532 h 859064"/>
              <a:gd name="connsiteX3" fmla="*/ 456657 w 886189"/>
              <a:gd name="connsiteY3" fmla="*/ 859064 h 859064"/>
              <a:gd name="connsiteX4" fmla="*/ 55320 w 886189"/>
              <a:gd name="connsiteY4" fmla="*/ 859064 h 859064"/>
              <a:gd name="connsiteX5" fmla="*/ 35550 w 886189"/>
              <a:gd name="connsiteY5" fmla="*/ 782176 h 859064"/>
              <a:gd name="connsiteX6" fmla="*/ 0 w 886189"/>
              <a:gd name="connsiteY6" fmla="*/ 429532 h 859064"/>
              <a:gd name="connsiteX7" fmla="*/ 35550 w 886189"/>
              <a:gd name="connsiteY7" fmla="*/ 76889 h 8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189" h="859064">
                <a:moveTo>
                  <a:pt x="55320" y="0"/>
                </a:moveTo>
                <a:lnTo>
                  <a:pt x="456657" y="0"/>
                </a:lnTo>
                <a:cubicBezTo>
                  <a:pt x="693881" y="0"/>
                  <a:pt x="886189" y="192308"/>
                  <a:pt x="886189" y="429532"/>
                </a:cubicBezTo>
                <a:cubicBezTo>
                  <a:pt x="886189" y="666756"/>
                  <a:pt x="693881" y="859064"/>
                  <a:pt x="456657" y="859064"/>
                </a:cubicBezTo>
                <a:lnTo>
                  <a:pt x="55320" y="859064"/>
                </a:lnTo>
                <a:lnTo>
                  <a:pt x="35550" y="782176"/>
                </a:lnTo>
                <a:cubicBezTo>
                  <a:pt x="12241" y="668269"/>
                  <a:pt x="0" y="550330"/>
                  <a:pt x="0" y="429532"/>
                </a:cubicBezTo>
                <a:cubicBezTo>
                  <a:pt x="0" y="308734"/>
                  <a:pt x="12241" y="190796"/>
                  <a:pt x="35550" y="76889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4" name="任意多边形 27"/>
          <p:cNvSpPr/>
          <p:nvPr/>
        </p:nvSpPr>
        <p:spPr>
          <a:xfrm rot="5400000" flipH="1">
            <a:off x="5475636" y="5469889"/>
            <a:ext cx="644723" cy="626663"/>
          </a:xfrm>
          <a:custGeom>
            <a:avLst/>
            <a:gdLst>
              <a:gd name="connsiteX0" fmla="*/ 55320 w 886189"/>
              <a:gd name="connsiteY0" fmla="*/ 0 h 859064"/>
              <a:gd name="connsiteX1" fmla="*/ 456657 w 886189"/>
              <a:gd name="connsiteY1" fmla="*/ 0 h 859064"/>
              <a:gd name="connsiteX2" fmla="*/ 886189 w 886189"/>
              <a:gd name="connsiteY2" fmla="*/ 429532 h 859064"/>
              <a:gd name="connsiteX3" fmla="*/ 456657 w 886189"/>
              <a:gd name="connsiteY3" fmla="*/ 859064 h 859064"/>
              <a:gd name="connsiteX4" fmla="*/ 55320 w 886189"/>
              <a:gd name="connsiteY4" fmla="*/ 859064 h 859064"/>
              <a:gd name="connsiteX5" fmla="*/ 35550 w 886189"/>
              <a:gd name="connsiteY5" fmla="*/ 782176 h 859064"/>
              <a:gd name="connsiteX6" fmla="*/ 0 w 886189"/>
              <a:gd name="connsiteY6" fmla="*/ 429532 h 859064"/>
              <a:gd name="connsiteX7" fmla="*/ 35550 w 886189"/>
              <a:gd name="connsiteY7" fmla="*/ 76889 h 8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189" h="859064">
                <a:moveTo>
                  <a:pt x="55320" y="0"/>
                </a:moveTo>
                <a:lnTo>
                  <a:pt x="456657" y="0"/>
                </a:lnTo>
                <a:cubicBezTo>
                  <a:pt x="693881" y="0"/>
                  <a:pt x="886189" y="192308"/>
                  <a:pt x="886189" y="429532"/>
                </a:cubicBezTo>
                <a:cubicBezTo>
                  <a:pt x="886189" y="666756"/>
                  <a:pt x="693881" y="859064"/>
                  <a:pt x="456657" y="859064"/>
                </a:cubicBezTo>
                <a:lnTo>
                  <a:pt x="55320" y="859064"/>
                </a:lnTo>
                <a:lnTo>
                  <a:pt x="35550" y="782176"/>
                </a:lnTo>
                <a:cubicBezTo>
                  <a:pt x="12241" y="668269"/>
                  <a:pt x="0" y="550330"/>
                  <a:pt x="0" y="429532"/>
                </a:cubicBezTo>
                <a:cubicBezTo>
                  <a:pt x="0" y="308734"/>
                  <a:pt x="12241" y="190796"/>
                  <a:pt x="35550" y="76889"/>
                </a:cubicBezTo>
                <a:close/>
              </a:path>
            </a:pathLst>
          </a:custGeom>
          <a:solidFill>
            <a:srgbClr val="7D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5" name="任意多边形 21"/>
          <p:cNvSpPr/>
          <p:nvPr/>
        </p:nvSpPr>
        <p:spPr>
          <a:xfrm>
            <a:off x="4485655" y="3560533"/>
            <a:ext cx="2683975" cy="2689956"/>
          </a:xfrm>
          <a:custGeom>
            <a:avLst/>
            <a:gdLst>
              <a:gd name="connsiteX0" fmla="*/ 2228564 w 3679342"/>
              <a:gd name="connsiteY0" fmla="*/ 0 h 3697415"/>
              <a:gd name="connsiteX1" fmla="*/ 2401628 w 3679342"/>
              <a:gd name="connsiteY1" fmla="*/ 44499 h 3697415"/>
              <a:gd name="connsiteX2" fmla="*/ 3672815 w 3679342"/>
              <a:gd name="connsiteY2" fmla="*/ 1388354 h 3697415"/>
              <a:gd name="connsiteX3" fmla="*/ 3679342 w 3679342"/>
              <a:gd name="connsiteY3" fmla="*/ 1419767 h 3697415"/>
              <a:gd name="connsiteX4" fmla="*/ 3033290 w 3679342"/>
              <a:gd name="connsiteY4" fmla="*/ 1419767 h 3697415"/>
              <a:gd name="connsiteX5" fmla="*/ 2603758 w 3679342"/>
              <a:gd name="connsiteY5" fmla="*/ 1849299 h 3697415"/>
              <a:gd name="connsiteX6" fmla="*/ 3033290 w 3679342"/>
              <a:gd name="connsiteY6" fmla="*/ 2278831 h 3697415"/>
              <a:gd name="connsiteX7" fmla="*/ 3678521 w 3679342"/>
              <a:gd name="connsiteY7" fmla="*/ 2278831 h 3697415"/>
              <a:gd name="connsiteX8" fmla="*/ 3644471 w 3679342"/>
              <a:gd name="connsiteY8" fmla="*/ 2411256 h 3697415"/>
              <a:gd name="connsiteX9" fmla="*/ 2300617 w 3679342"/>
              <a:gd name="connsiteY9" fmla="*/ 3682443 h 3697415"/>
              <a:gd name="connsiteX10" fmla="*/ 2228564 w 3679342"/>
              <a:gd name="connsiteY10" fmla="*/ 3697415 h 3697415"/>
              <a:gd name="connsiteX11" fmla="*/ 2228564 w 3679342"/>
              <a:gd name="connsiteY11" fmla="*/ 3083558 h 3697415"/>
              <a:gd name="connsiteX12" fmla="*/ 1799032 w 3679342"/>
              <a:gd name="connsiteY12" fmla="*/ 2654026 h 3697415"/>
              <a:gd name="connsiteX13" fmla="*/ 1369500 w 3679342"/>
              <a:gd name="connsiteY13" fmla="*/ 3083558 h 3697415"/>
              <a:gd name="connsiteX14" fmla="*/ 1369500 w 3679342"/>
              <a:gd name="connsiteY14" fmla="*/ 3679731 h 3697415"/>
              <a:gd name="connsiteX15" fmla="*/ 1233570 w 3679342"/>
              <a:gd name="connsiteY15" fmla="*/ 3639768 h 3697415"/>
              <a:gd name="connsiteX16" fmla="*/ 34871 w 3679342"/>
              <a:gd name="connsiteY16" fmla="*/ 2411256 h 3697415"/>
              <a:gd name="connsiteX17" fmla="*/ 821 w 3679342"/>
              <a:gd name="connsiteY17" fmla="*/ 2278831 h 3697415"/>
              <a:gd name="connsiteX18" fmla="*/ 564773 w 3679342"/>
              <a:gd name="connsiteY18" fmla="*/ 2278831 h 3697415"/>
              <a:gd name="connsiteX19" fmla="*/ 994305 w 3679342"/>
              <a:gd name="connsiteY19" fmla="*/ 1849299 h 3697415"/>
              <a:gd name="connsiteX20" fmla="*/ 564773 w 3679342"/>
              <a:gd name="connsiteY20" fmla="*/ 1419767 h 3697415"/>
              <a:gd name="connsiteX21" fmla="*/ 0 w 3679342"/>
              <a:gd name="connsiteY21" fmla="*/ 1419767 h 3697415"/>
              <a:gd name="connsiteX22" fmla="*/ 6527 w 3679342"/>
              <a:gd name="connsiteY22" fmla="*/ 1388354 h 3697415"/>
              <a:gd name="connsiteX23" fmla="*/ 1277714 w 3679342"/>
              <a:gd name="connsiteY23" fmla="*/ 44499 h 3697415"/>
              <a:gd name="connsiteX24" fmla="*/ 1369500 w 3679342"/>
              <a:gd name="connsiteY24" fmla="*/ 20898 h 3697415"/>
              <a:gd name="connsiteX25" fmla="*/ 1369500 w 3679342"/>
              <a:gd name="connsiteY25" fmla="*/ 615041 h 3697415"/>
              <a:gd name="connsiteX26" fmla="*/ 1799032 w 3679342"/>
              <a:gd name="connsiteY26" fmla="*/ 1044573 h 3697415"/>
              <a:gd name="connsiteX27" fmla="*/ 2228564 w 3679342"/>
              <a:gd name="connsiteY27" fmla="*/ 615041 h 36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79342" h="3697415">
                <a:moveTo>
                  <a:pt x="2228564" y="0"/>
                </a:moveTo>
                <a:lnTo>
                  <a:pt x="2401628" y="44499"/>
                </a:lnTo>
                <a:cubicBezTo>
                  <a:pt x="3026654" y="238902"/>
                  <a:pt x="3512570" y="749041"/>
                  <a:pt x="3672815" y="1388354"/>
                </a:cubicBezTo>
                <a:lnTo>
                  <a:pt x="3679342" y="1419767"/>
                </a:lnTo>
                <a:lnTo>
                  <a:pt x="3033290" y="1419767"/>
                </a:lnTo>
                <a:cubicBezTo>
                  <a:pt x="2796066" y="1419767"/>
                  <a:pt x="2603758" y="1612075"/>
                  <a:pt x="2603758" y="1849299"/>
                </a:cubicBezTo>
                <a:cubicBezTo>
                  <a:pt x="2603758" y="2086523"/>
                  <a:pt x="2796066" y="2278831"/>
                  <a:pt x="3033290" y="2278831"/>
                </a:cubicBezTo>
                <a:lnTo>
                  <a:pt x="3678521" y="2278831"/>
                </a:lnTo>
                <a:lnTo>
                  <a:pt x="3644471" y="2411256"/>
                </a:lnTo>
                <a:cubicBezTo>
                  <a:pt x="3450068" y="3036282"/>
                  <a:pt x="2939929" y="3522198"/>
                  <a:pt x="2300617" y="3682443"/>
                </a:cubicBezTo>
                <a:lnTo>
                  <a:pt x="2228564" y="3697415"/>
                </a:lnTo>
                <a:lnTo>
                  <a:pt x="2228564" y="3083558"/>
                </a:lnTo>
                <a:cubicBezTo>
                  <a:pt x="2228564" y="2846334"/>
                  <a:pt x="2036256" y="2654026"/>
                  <a:pt x="1799032" y="2654026"/>
                </a:cubicBezTo>
                <a:cubicBezTo>
                  <a:pt x="1561808" y="2654026"/>
                  <a:pt x="1369500" y="2846334"/>
                  <a:pt x="1369500" y="3083558"/>
                </a:cubicBezTo>
                <a:lnTo>
                  <a:pt x="1369500" y="3679731"/>
                </a:lnTo>
                <a:lnTo>
                  <a:pt x="1233570" y="3639768"/>
                </a:lnTo>
                <a:cubicBezTo>
                  <a:pt x="662798" y="3446619"/>
                  <a:pt x="214320" y="2988203"/>
                  <a:pt x="34871" y="2411256"/>
                </a:cubicBezTo>
                <a:lnTo>
                  <a:pt x="821" y="2278831"/>
                </a:lnTo>
                <a:lnTo>
                  <a:pt x="564773" y="2278831"/>
                </a:lnTo>
                <a:cubicBezTo>
                  <a:pt x="801997" y="2278831"/>
                  <a:pt x="994305" y="2086523"/>
                  <a:pt x="994305" y="1849299"/>
                </a:cubicBezTo>
                <a:cubicBezTo>
                  <a:pt x="994305" y="1612075"/>
                  <a:pt x="801997" y="1419767"/>
                  <a:pt x="564773" y="1419767"/>
                </a:cubicBezTo>
                <a:lnTo>
                  <a:pt x="0" y="1419767"/>
                </a:lnTo>
                <a:lnTo>
                  <a:pt x="6527" y="1388354"/>
                </a:lnTo>
                <a:cubicBezTo>
                  <a:pt x="166772" y="749041"/>
                  <a:pt x="652689" y="238902"/>
                  <a:pt x="1277714" y="44499"/>
                </a:cubicBezTo>
                <a:lnTo>
                  <a:pt x="1369500" y="20898"/>
                </a:lnTo>
                <a:lnTo>
                  <a:pt x="1369500" y="615041"/>
                </a:lnTo>
                <a:cubicBezTo>
                  <a:pt x="1369500" y="852265"/>
                  <a:pt x="1561808" y="1044573"/>
                  <a:pt x="1799032" y="1044573"/>
                </a:cubicBezTo>
                <a:cubicBezTo>
                  <a:pt x="2036256" y="1044573"/>
                  <a:pt x="2228564" y="852265"/>
                  <a:pt x="2228564" y="615041"/>
                </a:cubicBezTo>
                <a:close/>
              </a:path>
            </a:pathLst>
          </a:custGeom>
          <a:solidFill>
            <a:schemeClr val="bg1">
              <a:lumMod val="25000"/>
              <a:lumOff val="75000"/>
            </a:schemeClr>
          </a:solidFill>
          <a:ln>
            <a:noFill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41267" y="4450431"/>
            <a:ext cx="913459" cy="911019"/>
          </a:xfrm>
          <a:prstGeom prst="ellipse">
            <a:avLst/>
          </a:prstGeom>
          <a:gradFill>
            <a:gsLst>
              <a:gs pos="0">
                <a:schemeClr val="bg1">
                  <a:lumMod val="72000"/>
                </a:schemeClr>
              </a:gs>
              <a:gs pos="100000">
                <a:schemeClr val="bg1">
                  <a:lumMod val="94000"/>
                  <a:lumOff val="6000"/>
                </a:schemeClr>
              </a:gs>
            </a:gsLst>
            <a:lin ang="27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20081" y="4634173"/>
            <a:ext cx="955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DFFFE"/>
                </a:solidFill>
                <a:latin typeface="Microsoft YaHei" charset="-122"/>
                <a:ea typeface="Microsoft YaHei" charset="-122"/>
                <a:cs typeface="Microsoft YaHei" charset="-122"/>
              </a:rPr>
              <a:t>现状</a:t>
            </a:r>
            <a:endParaRPr lang="zh-CN" altLang="en-US" sz="2400" b="1" dirty="0">
              <a:solidFill>
                <a:srgbClr val="FDFFF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32" name="组合 5"/>
          <p:cNvGrpSpPr/>
          <p:nvPr/>
        </p:nvGrpSpPr>
        <p:grpSpPr>
          <a:xfrm>
            <a:off x="6404814" y="3982980"/>
            <a:ext cx="287182" cy="349113"/>
            <a:chOff x="3683997" y="856343"/>
            <a:chExt cx="576394" cy="702571"/>
          </a:xfrm>
          <a:solidFill>
            <a:srgbClr val="01ACBE"/>
          </a:solidFill>
        </p:grpSpPr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35" name="组合 8"/>
          <p:cNvGrpSpPr/>
          <p:nvPr/>
        </p:nvGrpSpPr>
        <p:grpSpPr>
          <a:xfrm>
            <a:off x="4916456" y="4001881"/>
            <a:ext cx="336382" cy="311312"/>
            <a:chOff x="7903081" y="894379"/>
            <a:chExt cx="675141" cy="626498"/>
          </a:xfrm>
          <a:solidFill>
            <a:srgbClr val="E87071"/>
          </a:solidFill>
        </p:grpSpPr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39" name="组合 6"/>
          <p:cNvGrpSpPr/>
          <p:nvPr/>
        </p:nvGrpSpPr>
        <p:grpSpPr>
          <a:xfrm>
            <a:off x="6370284" y="5461309"/>
            <a:ext cx="356243" cy="349113"/>
            <a:chOff x="5037574" y="856343"/>
            <a:chExt cx="715003" cy="702571"/>
          </a:xfrm>
          <a:solidFill>
            <a:srgbClr val="FFB850"/>
          </a:solidFill>
        </p:grpSpPr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5037574" y="889259"/>
              <a:ext cx="423519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43" name="组合 7"/>
          <p:cNvGrpSpPr/>
          <p:nvPr/>
        </p:nvGrpSpPr>
        <p:grpSpPr>
          <a:xfrm>
            <a:off x="4907982" y="5469486"/>
            <a:ext cx="353328" cy="332758"/>
            <a:chOff x="6460269" y="872801"/>
            <a:chExt cx="709154" cy="669655"/>
          </a:xfrm>
          <a:solidFill>
            <a:srgbClr val="7D4793"/>
          </a:solidFill>
        </p:grpSpPr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46" name="组合 43"/>
          <p:cNvGrpSpPr/>
          <p:nvPr/>
        </p:nvGrpSpPr>
        <p:grpSpPr>
          <a:xfrm>
            <a:off x="3663505" y="3895640"/>
            <a:ext cx="1182587" cy="538414"/>
            <a:chOff x="3169919" y="2040315"/>
            <a:chExt cx="1621156" cy="740064"/>
          </a:xfrm>
        </p:grpSpPr>
        <p:sp>
          <p:nvSpPr>
            <p:cNvPr id="47" name="椭圆 46"/>
            <p:cNvSpPr/>
            <p:nvPr/>
          </p:nvSpPr>
          <p:spPr>
            <a:xfrm>
              <a:off x="4676775" y="2360011"/>
              <a:ext cx="114300" cy="11430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48" name="直接连接符 13"/>
            <p:cNvCxnSpPr/>
            <p:nvPr/>
          </p:nvCxnSpPr>
          <p:spPr>
            <a:xfrm flipH="1">
              <a:off x="3169919" y="2392930"/>
              <a:ext cx="1506854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2"/>
            <p:cNvCxnSpPr/>
            <p:nvPr/>
          </p:nvCxnSpPr>
          <p:spPr>
            <a:xfrm flipV="1">
              <a:off x="3169920" y="2040315"/>
              <a:ext cx="0" cy="7400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7"/>
          <p:cNvGrpSpPr/>
          <p:nvPr/>
        </p:nvGrpSpPr>
        <p:grpSpPr>
          <a:xfrm>
            <a:off x="305338" y="5293384"/>
            <a:ext cx="3353714" cy="914642"/>
            <a:chOff x="4049010" y="3179834"/>
            <a:chExt cx="4983440" cy="1257199"/>
          </a:xfrm>
        </p:grpSpPr>
        <p:sp>
          <p:nvSpPr>
            <p:cNvPr id="51" name="文本框 50"/>
            <p:cNvSpPr txBox="1"/>
            <p:nvPr/>
          </p:nvSpPr>
          <p:spPr>
            <a:xfrm>
              <a:off x="4049010" y="3179834"/>
              <a:ext cx="4983440" cy="50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7D4793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无发实时发布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077316" y="3653163"/>
              <a:ext cx="4641333" cy="78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1">
                <a:lnSpc>
                  <a:spcPct val="150000"/>
                </a:lnSpc>
              </a:pP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每次内容的更新都是提前较长时间的准备，但对于实时热点或者突发性的内容无法做到实时发布。</a:t>
              </a:r>
            </a:p>
          </p:txBody>
        </p:sp>
      </p:grpSp>
      <p:grpSp>
        <p:nvGrpSpPr>
          <p:cNvPr id="53" name="组合 50"/>
          <p:cNvGrpSpPr/>
          <p:nvPr/>
        </p:nvGrpSpPr>
        <p:grpSpPr>
          <a:xfrm>
            <a:off x="3663505" y="5338172"/>
            <a:ext cx="1182586" cy="538414"/>
            <a:chOff x="3169920" y="2040315"/>
            <a:chExt cx="1621155" cy="740064"/>
          </a:xfrm>
        </p:grpSpPr>
        <p:sp>
          <p:nvSpPr>
            <p:cNvPr id="54" name="椭圆 53"/>
            <p:cNvSpPr/>
            <p:nvPr/>
          </p:nvSpPr>
          <p:spPr>
            <a:xfrm>
              <a:off x="4676775" y="2360011"/>
              <a:ext cx="114300" cy="11430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56" name="直接连接符 53"/>
            <p:cNvCxnSpPr/>
            <p:nvPr/>
          </p:nvCxnSpPr>
          <p:spPr>
            <a:xfrm flipV="1">
              <a:off x="3169920" y="2040315"/>
              <a:ext cx="0" cy="7400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71"/>
          <p:cNvGrpSpPr/>
          <p:nvPr/>
        </p:nvGrpSpPr>
        <p:grpSpPr>
          <a:xfrm flipH="1">
            <a:off x="6788765" y="3895640"/>
            <a:ext cx="1182586" cy="538414"/>
            <a:chOff x="3169920" y="2040315"/>
            <a:chExt cx="1621155" cy="740064"/>
          </a:xfrm>
        </p:grpSpPr>
        <p:sp>
          <p:nvSpPr>
            <p:cNvPr id="58" name="椭圆 57"/>
            <p:cNvSpPr/>
            <p:nvPr/>
          </p:nvSpPr>
          <p:spPr>
            <a:xfrm>
              <a:off x="4676775" y="2360011"/>
              <a:ext cx="114300" cy="11430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59" name="直接连接符 73"/>
            <p:cNvCxnSpPr/>
            <p:nvPr/>
          </p:nvCxnSpPr>
          <p:spPr>
            <a:xfrm flipH="1">
              <a:off x="3169920" y="2417161"/>
              <a:ext cx="150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74"/>
            <p:cNvCxnSpPr/>
            <p:nvPr/>
          </p:nvCxnSpPr>
          <p:spPr>
            <a:xfrm flipV="1">
              <a:off x="3169920" y="2040315"/>
              <a:ext cx="0" cy="7400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75"/>
          <p:cNvGrpSpPr/>
          <p:nvPr/>
        </p:nvGrpSpPr>
        <p:grpSpPr>
          <a:xfrm flipH="1">
            <a:off x="6788765" y="5338172"/>
            <a:ext cx="1182586" cy="538414"/>
            <a:chOff x="3169920" y="2040315"/>
            <a:chExt cx="1621155" cy="740064"/>
          </a:xfrm>
        </p:grpSpPr>
        <p:sp>
          <p:nvSpPr>
            <p:cNvPr id="62" name="椭圆 61"/>
            <p:cNvSpPr/>
            <p:nvPr/>
          </p:nvSpPr>
          <p:spPr>
            <a:xfrm>
              <a:off x="4676775" y="2360011"/>
              <a:ext cx="114300" cy="11430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63" name="直接连接符 77"/>
            <p:cNvCxnSpPr/>
            <p:nvPr/>
          </p:nvCxnSpPr>
          <p:spPr>
            <a:xfrm flipH="1">
              <a:off x="3169920" y="2417161"/>
              <a:ext cx="150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78"/>
            <p:cNvCxnSpPr/>
            <p:nvPr/>
          </p:nvCxnSpPr>
          <p:spPr>
            <a:xfrm flipV="1">
              <a:off x="3169920" y="2040315"/>
              <a:ext cx="0" cy="7400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79"/>
          <p:cNvGrpSpPr/>
          <p:nvPr/>
        </p:nvGrpSpPr>
        <p:grpSpPr>
          <a:xfrm>
            <a:off x="7971352" y="3850852"/>
            <a:ext cx="4441940" cy="1153814"/>
            <a:chOff x="7107396" y="3179834"/>
            <a:chExt cx="1925054" cy="1585947"/>
          </a:xfrm>
        </p:grpSpPr>
        <p:sp>
          <p:nvSpPr>
            <p:cNvPr id="66" name="文本框 65"/>
            <p:cNvSpPr txBox="1"/>
            <p:nvPr/>
          </p:nvSpPr>
          <p:spPr>
            <a:xfrm>
              <a:off x="7109327" y="3179834"/>
              <a:ext cx="1923123" cy="50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01ACB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操作方式传统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107396" y="3632897"/>
              <a:ext cx="1664483" cy="113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1">
                <a:lnSpc>
                  <a:spcPct val="150000"/>
                </a:lnSpc>
              </a:pP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目前南粤金融产品</a:t>
              </a: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  <a:sym typeface="+mn-ea"/>
                </a:rPr>
                <a:t>内容</a:t>
              </a: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更新由总行通过</a:t>
              </a:r>
              <a:r>
                <a:rPr lang="en-US" altLang="zh-CN" sz="1100" dirty="0">
                  <a:latin typeface="Microsoft YaHei" charset="-122"/>
                  <a:ea typeface="Microsoft YaHei" charset="-122"/>
                  <a:cs typeface="Microsoft YaHei" charset="-122"/>
                </a:rPr>
                <a:t>excel</a:t>
              </a: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或者</a:t>
              </a:r>
              <a:r>
                <a:rPr lang="en-US" altLang="zh-CN" sz="1100" dirty="0">
                  <a:latin typeface="Microsoft YaHei" charset="-122"/>
                  <a:ea typeface="Microsoft YaHei" charset="-122"/>
                  <a:cs typeface="Microsoft YaHei" charset="-122"/>
                </a:rPr>
                <a:t>word</a:t>
              </a: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文本的方式，传递到各个分行和支行，再由分行和支行进行发布。效率低下的同时容易造成错误。此外内容发布周期长。</a:t>
              </a:r>
            </a:p>
          </p:txBody>
        </p:sp>
      </p:grpSp>
      <p:grpSp>
        <p:nvGrpSpPr>
          <p:cNvPr id="72" name="组合 79"/>
          <p:cNvGrpSpPr/>
          <p:nvPr/>
        </p:nvGrpSpPr>
        <p:grpSpPr>
          <a:xfrm>
            <a:off x="7971351" y="5292998"/>
            <a:ext cx="4437484" cy="929746"/>
            <a:chOff x="7109327" y="3128245"/>
            <a:chExt cx="1923123" cy="1277961"/>
          </a:xfrm>
        </p:grpSpPr>
        <p:sp>
          <p:nvSpPr>
            <p:cNvPr id="73" name="文本框 72"/>
            <p:cNvSpPr txBox="1"/>
            <p:nvPr/>
          </p:nvSpPr>
          <p:spPr>
            <a:xfrm>
              <a:off x="7109327" y="3128245"/>
              <a:ext cx="1923123" cy="50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没有网点特色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7109327" y="3622335"/>
              <a:ext cx="1626484" cy="783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hangingPunct="1">
                <a:lnSpc>
                  <a:spcPct val="150000"/>
                </a:lnSpc>
              </a:pPr>
              <a:r>
                <a:rPr lang="zh-CN" altLang="en-US" sz="1100" dirty="0">
                  <a:latin typeface="Microsoft YaHei" charset="-122"/>
                  <a:ea typeface="Microsoft YaHei" charset="-122"/>
                  <a:cs typeface="Microsoft YaHei" charset="-122"/>
                </a:rPr>
                <a:t>每个网点推广的内容都是全行统一标准，不同网点无法针对自身特色选择性的推广。</a:t>
              </a:r>
              <a:endParaRPr lang="en-US" altLang="zh-CN" sz="1100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cxnSp>
        <p:nvCxnSpPr>
          <p:cNvPr id="76" name="直接连接符 13"/>
          <p:cNvCxnSpPr/>
          <p:nvPr/>
        </p:nvCxnSpPr>
        <p:spPr>
          <a:xfrm flipH="1">
            <a:off x="3659052" y="5595416"/>
            <a:ext cx="109920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远程会议配置"/>
          <p:cNvSpPr txBox="1">
            <a:spLocks/>
          </p:cNvSpPr>
          <p:nvPr/>
        </p:nvSpPr>
        <p:spPr>
          <a:xfrm>
            <a:off x="431900" y="676112"/>
            <a:ext cx="451588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金融行业用户案例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南粤银行</a:t>
            </a:r>
          </a:p>
        </p:txBody>
      </p:sp>
      <p:grpSp>
        <p:nvGrpSpPr>
          <p:cNvPr id="9" name="组 8"/>
          <p:cNvGrpSpPr/>
          <p:nvPr/>
        </p:nvGrpSpPr>
        <p:grpSpPr>
          <a:xfrm>
            <a:off x="-578378" y="1552834"/>
            <a:ext cx="6898005" cy="4540678"/>
            <a:chOff x="-283018" y="1552834"/>
            <a:chExt cx="6898005" cy="4540678"/>
          </a:xfrm>
        </p:grpSpPr>
        <p:graphicFrame>
          <p:nvGraphicFramePr>
            <p:cNvPr id="68" name="图示 12"/>
            <p:cNvGraphicFramePr/>
            <p:nvPr>
              <p:extLst>
                <p:ext uri="{D42A27DB-BD31-4B8C-83A1-F6EECF244321}">
                  <p14:modId xmlns:p14="http://schemas.microsoft.com/office/powerpoint/2010/main" val="1516591982"/>
                </p:ext>
              </p:extLst>
            </p:nvPr>
          </p:nvGraphicFramePr>
          <p:xfrm>
            <a:off x="-283018" y="1552834"/>
            <a:ext cx="6898005" cy="19208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3" name="直线箭头连接符 2"/>
            <p:cNvCxnSpPr/>
            <p:nvPr/>
          </p:nvCxnSpPr>
          <p:spPr>
            <a:xfrm>
              <a:off x="1954061" y="3598898"/>
              <a:ext cx="0" cy="45093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3" name="直线箭头连接符 92"/>
            <p:cNvCxnSpPr/>
            <p:nvPr/>
          </p:nvCxnSpPr>
          <p:spPr>
            <a:xfrm>
              <a:off x="3165984" y="3598898"/>
              <a:ext cx="0" cy="45093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4" name="直线箭头连接符 93"/>
            <p:cNvCxnSpPr/>
            <p:nvPr/>
          </p:nvCxnSpPr>
          <p:spPr>
            <a:xfrm>
              <a:off x="4395622" y="3598898"/>
              <a:ext cx="0" cy="45093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/>
          </p:nvSpPr>
          <p:spPr>
            <a:xfrm>
              <a:off x="1686361" y="4175095"/>
              <a:ext cx="2959245" cy="369330"/>
            </a:xfrm>
            <a:prstGeom prst="rect">
              <a:avLst/>
            </a:prstGeom>
            <a:noFill/>
            <a:ln w="25400" cap="flat">
              <a:solidFill>
                <a:schemeClr val="accent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智能终端信息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5" name="直线箭头连接符 94"/>
            <p:cNvCxnSpPr/>
            <p:nvPr/>
          </p:nvCxnSpPr>
          <p:spPr>
            <a:xfrm>
              <a:off x="3165983" y="4703276"/>
              <a:ext cx="0" cy="45093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6" name="直线箭头连接符 95"/>
            <p:cNvCxnSpPr/>
            <p:nvPr/>
          </p:nvCxnSpPr>
          <p:spPr>
            <a:xfrm flipH="1">
              <a:off x="1954061" y="4703275"/>
              <a:ext cx="1101275" cy="450938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7" name="直线箭头连接符 96"/>
            <p:cNvCxnSpPr/>
            <p:nvPr/>
          </p:nvCxnSpPr>
          <p:spPr>
            <a:xfrm>
              <a:off x="3289157" y="4703275"/>
              <a:ext cx="1180545" cy="432338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98" name="image64.png" descr="image64.png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969" y="5245882"/>
              <a:ext cx="1483138" cy="84155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blurRad="381000" stA="40000" endPos="20000" dir="5400000" sy="-100000" algn="bl" rotWithShape="0"/>
            </a:effectLst>
          </p:spPr>
        </p:pic>
        <p:pic>
          <p:nvPicPr>
            <p:cNvPr id="99" name="image64.png" descr="image64.png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24414" y="5251956"/>
              <a:ext cx="1483138" cy="84155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blurRad="381000" stA="40000" endPos="20000" dir="5400000" sy="-100000" algn="bl" rotWithShape="0"/>
            </a:effectLst>
          </p:spPr>
        </p:pic>
        <p:pic>
          <p:nvPicPr>
            <p:cNvPr id="100" name="image64.png" descr="image64.png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14859" y="5245882"/>
              <a:ext cx="1483138" cy="84155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blurRad="381000" stA="40000" endPos="20000" dir="5400000" sy="-100000" algn="bl" rotWithShape="0"/>
            </a:effectLst>
          </p:spPr>
        </p:pic>
      </p:grpSp>
      <p:sp>
        <p:nvSpPr>
          <p:cNvPr id="10" name="矩形 9"/>
          <p:cNvSpPr/>
          <p:nvPr/>
        </p:nvSpPr>
        <p:spPr>
          <a:xfrm>
            <a:off x="-220922" y="6209855"/>
            <a:ext cx="6183089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defTabSz="444500">
              <a:lnSpc>
                <a:spcPts val="2200"/>
              </a:lnSpc>
              <a:spcAft>
                <a:spcPct val="1500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各个支行或网点能够通过系统自主编辑和发布终端显示内容。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196875" y="4444134"/>
            <a:ext cx="452371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 indent="0"/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不同的终端可以设定不同的显示样式，每种终端可以设定多套显示模板。</a:t>
            </a:r>
          </a:p>
        </p:txBody>
      </p:sp>
      <p:sp>
        <p:nvSpPr>
          <p:cNvPr id="136" name="文本框 135"/>
          <p:cNvSpPr txBox="1"/>
          <p:nvPr/>
        </p:nvSpPr>
        <p:spPr>
          <a:xfrm>
            <a:off x="7196875" y="5378942"/>
            <a:ext cx="5260931" cy="3744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ctr">
              <a:lnSpc>
                <a:spcPts val="22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按照总行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支行 组织架构进行统一分级分权</a:t>
            </a:r>
          </a:p>
        </p:txBody>
      </p:sp>
      <p:sp>
        <p:nvSpPr>
          <p:cNvPr id="138" name="文本框 137"/>
          <p:cNvSpPr txBox="1"/>
          <p:nvPr/>
        </p:nvSpPr>
        <p:spPr>
          <a:xfrm>
            <a:off x="7196875" y="3579896"/>
            <a:ext cx="4523718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 indent="0"/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针对特定的终端，选择某个展示样式，即可进行内容的编辑和发布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7196875" y="2711223"/>
            <a:ext cx="479929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 indent="0"/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上传素材后将自动分到视频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图片等不同组别，针对不同产品或者业务进行分类管理，如：理财产品，贵金属产品等等。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7196875" y="1928674"/>
            <a:ext cx="526093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 indent="0"/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实时监控终端在线、掉线、下载进度、播放内容。</a:t>
            </a:r>
          </a:p>
        </p:txBody>
      </p:sp>
      <p:sp>
        <p:nvSpPr>
          <p:cNvPr id="141" name="椭圆 140"/>
          <p:cNvSpPr/>
          <p:nvPr/>
        </p:nvSpPr>
        <p:spPr>
          <a:xfrm>
            <a:off x="6247998" y="1723152"/>
            <a:ext cx="751840" cy="71882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终端管理</a:t>
            </a:r>
          </a:p>
        </p:txBody>
      </p:sp>
      <p:sp>
        <p:nvSpPr>
          <p:cNvPr id="142" name="椭圆 141"/>
          <p:cNvSpPr/>
          <p:nvPr/>
        </p:nvSpPr>
        <p:spPr>
          <a:xfrm>
            <a:off x="6247998" y="2613422"/>
            <a:ext cx="751840" cy="71882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素材管理</a:t>
            </a:r>
          </a:p>
        </p:txBody>
      </p:sp>
      <p:sp>
        <p:nvSpPr>
          <p:cNvPr id="143" name="椭圆 142"/>
          <p:cNvSpPr/>
          <p:nvPr/>
        </p:nvSpPr>
        <p:spPr>
          <a:xfrm>
            <a:off x="6247998" y="3478927"/>
            <a:ext cx="751840" cy="7188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内容管理</a:t>
            </a:r>
          </a:p>
        </p:txBody>
      </p:sp>
      <p:sp>
        <p:nvSpPr>
          <p:cNvPr id="144" name="椭圆 143"/>
          <p:cNvSpPr/>
          <p:nvPr/>
        </p:nvSpPr>
        <p:spPr>
          <a:xfrm>
            <a:off x="6247998" y="4343162"/>
            <a:ext cx="751840" cy="71882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样式管理</a:t>
            </a:r>
          </a:p>
        </p:txBody>
      </p:sp>
      <p:sp>
        <p:nvSpPr>
          <p:cNvPr id="145" name="椭圆 144"/>
          <p:cNvSpPr/>
          <p:nvPr/>
        </p:nvSpPr>
        <p:spPr>
          <a:xfrm>
            <a:off x="6247998" y="5206762"/>
            <a:ext cx="751840" cy="718820"/>
          </a:xfrm>
          <a:prstGeom prst="ellipse">
            <a:avLst/>
          </a:prstGeom>
          <a:solidFill>
            <a:srgbClr val="F0D9C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权限管理</a:t>
            </a:r>
          </a:p>
        </p:txBody>
      </p:sp>
    </p:spTree>
    <p:extLst>
      <p:ext uri="{BB962C8B-B14F-4D97-AF65-F5344CB8AC3E}">
        <p14:creationId xmlns:p14="http://schemas.microsoft.com/office/powerpoint/2010/main" val="1158704694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远程会议配置"/>
          <p:cNvSpPr txBox="1">
            <a:spLocks/>
          </p:cNvSpPr>
          <p:nvPr/>
        </p:nvSpPr>
        <p:spPr>
          <a:xfrm>
            <a:off x="431900" y="676112"/>
            <a:ext cx="4515882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金融行业用户案例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—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南粤银行</a:t>
            </a:r>
          </a:p>
        </p:txBody>
      </p:sp>
      <p:grpSp>
        <p:nvGrpSpPr>
          <p:cNvPr id="13" name="组 12"/>
          <p:cNvGrpSpPr/>
          <p:nvPr/>
        </p:nvGrpSpPr>
        <p:grpSpPr>
          <a:xfrm>
            <a:off x="2047632" y="1406863"/>
            <a:ext cx="8096737" cy="5133754"/>
            <a:chOff x="1484335" y="1406863"/>
            <a:chExt cx="8096737" cy="513375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335" y="1406863"/>
              <a:ext cx="3789122" cy="246571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0984" y="4074907"/>
              <a:ext cx="3770087" cy="246571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335" y="4074907"/>
              <a:ext cx="3789122" cy="246571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0985" y="1406863"/>
              <a:ext cx="3770087" cy="2465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2053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331164" y="3553761"/>
            <a:ext cx="3576141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浦发银行上海某支行</a:t>
            </a:r>
          </a:p>
        </p:txBody>
      </p:sp>
      <p:sp>
        <p:nvSpPr>
          <p:cNvPr id="13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4256990" y="3553760"/>
            <a:ext cx="3576141" cy="377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邮储银行山东分行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23" y="1237003"/>
            <a:ext cx="3267225" cy="23167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602" y="1237002"/>
            <a:ext cx="3267224" cy="2316758"/>
          </a:xfrm>
          <a:prstGeom prst="rect">
            <a:avLst/>
          </a:prstGeom>
        </p:spPr>
      </p:pic>
      <p:sp>
        <p:nvSpPr>
          <p:cNvPr id="16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8071143" y="3556810"/>
            <a:ext cx="3576141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上海银行某支行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23" y="3965724"/>
            <a:ext cx="3267226" cy="2316758"/>
          </a:xfrm>
          <a:prstGeom prst="rect">
            <a:avLst/>
          </a:prstGeom>
        </p:spPr>
      </p:pic>
      <p:sp>
        <p:nvSpPr>
          <p:cNvPr id="11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331164" y="6263438"/>
            <a:ext cx="3576141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招商银行深圳某支行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448" y="3965724"/>
            <a:ext cx="3267226" cy="2316759"/>
          </a:xfrm>
          <a:prstGeom prst="rect">
            <a:avLst/>
          </a:prstGeom>
        </p:spPr>
      </p:pic>
      <p:sp>
        <p:nvSpPr>
          <p:cNvPr id="12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4256990" y="6293912"/>
            <a:ext cx="3576141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建设银行苏州某支行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602" y="3965724"/>
            <a:ext cx="3267226" cy="2316759"/>
          </a:xfrm>
          <a:prstGeom prst="rect">
            <a:avLst/>
          </a:prstGeom>
        </p:spPr>
      </p:pic>
      <p:sp>
        <p:nvSpPr>
          <p:cNvPr id="14" name="内置双 800 万像素高清摄像头，左右分布于屏幕两侧，带来了广阔的水平视角，同时支持智能人脸检测技术，能近距离判断人脸位置并切换拍摄镜头，为您营造出更具临场感的视频会议体验。"/>
          <p:cNvSpPr/>
          <p:nvPr/>
        </p:nvSpPr>
        <p:spPr>
          <a:xfrm>
            <a:off x="8140027" y="6282482"/>
            <a:ext cx="3576141" cy="377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700"/>
              </a:spcBef>
            </a:pPr>
            <a:r>
              <a:rPr lang="zh-CN" altLang="en-US" sz="1400" kern="1200" dirty="0">
                <a:solidFill>
                  <a:schemeClr val="bg2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齐鲁银行总行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448" y="1237002"/>
            <a:ext cx="3267226" cy="2316758"/>
          </a:xfrm>
          <a:prstGeom prst="rect">
            <a:avLst/>
          </a:prstGeom>
        </p:spPr>
      </p:pic>
      <p:sp>
        <p:nvSpPr>
          <p:cNvPr id="17" name="远程会议配置"/>
          <p:cNvSpPr txBox="1">
            <a:spLocks/>
          </p:cNvSpPr>
          <p:nvPr/>
        </p:nvSpPr>
        <p:spPr>
          <a:xfrm>
            <a:off x="431899" y="676112"/>
            <a:ext cx="4150999" cy="876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l" defTabSz="685800" rtl="0" latinLnBrk="0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cap="none" spc="50" baseline="0">
                <a:ln>
                  <a:noFill/>
                </a:ln>
                <a:solidFill>
                  <a:srgbClr val="3B3838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金融行业用户案例</a:t>
            </a:r>
          </a:p>
        </p:txBody>
      </p:sp>
    </p:spTree>
    <p:extLst>
      <p:ext uri="{BB962C8B-B14F-4D97-AF65-F5344CB8AC3E}">
        <p14:creationId xmlns:p14="http://schemas.microsoft.com/office/powerpoint/2010/main" val="90650684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1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72601"/>
          </a:xfrm>
          <a:prstGeom prst="rect">
            <a:avLst/>
          </a:prstGeom>
          <a:solidFill>
            <a:schemeClr val="tx1">
              <a:alpha val="4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等线"/>
              <a:ea typeface="等线"/>
              <a:cs typeface="等线"/>
              <a:sym typeface="等线"/>
            </a:endParaRPr>
          </a:p>
        </p:txBody>
      </p:sp>
      <p:sp>
        <p:nvSpPr>
          <p:cNvPr id="583" name="谢谢"/>
          <p:cNvSpPr>
            <a:spLocks noGrp="1"/>
          </p:cNvSpPr>
          <p:nvPr>
            <p:ph type="title"/>
          </p:nvPr>
        </p:nvSpPr>
        <p:spPr>
          <a:xfrm>
            <a:off x="874712" y="728662"/>
            <a:ext cx="3434356" cy="665153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rPr>
                <a:latin typeface="Microsoft YaHei" charset="-122"/>
                <a:ea typeface="Microsoft YaHei" charset="-122"/>
                <a:cs typeface="Microsoft YaHei" charset="-122"/>
              </a:rPr>
              <a:t>谢谢</a:t>
            </a:r>
          </a:p>
        </p:txBody>
      </p:sp>
      <p:sp>
        <p:nvSpPr>
          <p:cNvPr id="584" name="广州视臻信息科技有限公司…"/>
          <p:cNvSpPr>
            <a:spLocks noGrp="1"/>
          </p:cNvSpPr>
          <p:nvPr>
            <p:ph type="body" sz="quarter" idx="1"/>
          </p:nvPr>
        </p:nvSpPr>
        <p:spPr>
          <a:xfrm>
            <a:off x="804135" y="5193486"/>
            <a:ext cx="3596142" cy="1107106"/>
          </a:xfrm>
          <a:prstGeom prst="rect">
            <a:avLst/>
          </a:prstGeom>
        </p:spPr>
        <p:txBody>
          <a:bodyPr/>
          <a:lstStyle/>
          <a:p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广州视臻信息科技有限公司</a:t>
            </a:r>
          </a:p>
          <a:p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广州市科学城科珠路192号</a:t>
            </a:r>
          </a:p>
          <a:p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T  020 8207 5661</a:t>
            </a:r>
          </a:p>
          <a:p>
            <a:r>
              <a:rPr dirty="0">
                <a:latin typeface="Microsoft YaHei" charset="-122"/>
                <a:ea typeface="Microsoft YaHei" charset="-122"/>
                <a:cs typeface="Microsoft YaHei" charset="-122"/>
              </a:rPr>
              <a:t>www.maxhub.vip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171818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等线"/>
            <a:ea typeface="等线"/>
            <a:cs typeface="等线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等线"/>
            <a:ea typeface="等线"/>
            <a:cs typeface="等线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等线"/>
            <a:ea typeface="等线"/>
            <a:cs typeface="等线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等线"/>
            <a:ea typeface="等线"/>
            <a:cs typeface="等线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3584</TotalTime>
  <Words>2929</Words>
  <Application>Microsoft Office PowerPoint</Application>
  <PresentationFormat>宽屏</PresentationFormat>
  <Paragraphs>317</Paragraphs>
  <Slides>46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8" baseType="lpstr">
      <vt:lpstr>Calibri</vt:lpstr>
      <vt:lpstr>Gotham</vt:lpstr>
      <vt:lpstr>Lantinghei SC Extralight</vt:lpstr>
      <vt:lpstr>LiHei Pro</vt:lpstr>
      <vt:lpstr>等线</vt:lpstr>
      <vt:lpstr>方正兰亭纤黑简体</vt:lpstr>
      <vt:lpstr>Microsoft YaHei</vt:lpstr>
      <vt:lpstr>Microsoft YaHei</vt:lpstr>
      <vt:lpstr>Arial</vt:lpstr>
      <vt:lpstr>Helvetica</vt:lpstr>
      <vt:lpstr>Impact</vt:lpstr>
      <vt:lpstr>Office 主题​​</vt:lpstr>
      <vt:lpstr>金融行业解决方案</vt:lpstr>
      <vt:lpstr>目录</vt:lpstr>
      <vt:lpstr>一、金融行业整体趋势</vt:lpstr>
      <vt:lpstr>金融行业整体趋势</vt:lpstr>
      <vt:lpstr>金融行业整体趋势</vt:lpstr>
      <vt:lpstr>金融行业整体趋势</vt:lpstr>
      <vt:lpstr>金融行业整体趋势</vt:lpstr>
      <vt:lpstr>二、金融行业现状分析</vt:lpstr>
      <vt:lpstr>金融行业现状分析</vt:lpstr>
      <vt:lpstr>金融行业现状分析</vt:lpstr>
      <vt:lpstr>金融行业现状分析</vt:lpstr>
      <vt:lpstr>金融行业现状分析</vt:lpstr>
      <vt:lpstr>金融行业现状分析</vt:lpstr>
      <vt:lpstr>三、金融行业解决方案</vt:lpstr>
      <vt:lpstr>金融行业解决方案</vt:lpstr>
      <vt:lpstr>PowerPoint 演示文稿</vt:lpstr>
      <vt:lpstr>网点转型--展示方案</vt:lpstr>
      <vt:lpstr>网点转型--功能展示界面</vt:lpstr>
      <vt:lpstr>网点转型--VIP室改造</vt:lpstr>
      <vt:lpstr>网点转型--多功能展示通道</vt:lpstr>
      <vt:lpstr>网点转型--信息发布</vt:lpstr>
      <vt:lpstr>PowerPoint 演示文稿</vt:lpstr>
      <vt:lpstr>效率提升--银行人力资源培训</vt:lpstr>
      <vt:lpstr>效率提升--行长办公室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四、方案产品相关介绍</vt:lpstr>
      <vt:lpstr>PowerPoint 演示文稿</vt:lpstr>
      <vt:lpstr>MAXHUB 旗舰版</vt:lpstr>
      <vt:lpstr>MAXHUB 增强版</vt:lpstr>
      <vt:lpstr>MAXHUB 标准版</vt:lpstr>
      <vt:lpstr>流畅书写</vt:lpstr>
      <vt:lpstr>PowerPoint 演示文稿</vt:lpstr>
      <vt:lpstr>便捷展示</vt:lpstr>
      <vt:lpstr>远程会议配置</vt:lpstr>
      <vt:lpstr>高兼容性</vt:lpstr>
      <vt:lpstr>五、金融行业用户案例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产品介绍</dc:title>
  <cp:lastModifiedBy>wrkfduct03</cp:lastModifiedBy>
  <cp:revision>860</cp:revision>
  <cp:lastPrinted>2017-04-23T15:41:51Z</cp:lastPrinted>
  <dcterms:modified xsi:type="dcterms:W3CDTF">2017-08-18T17:35:48Z</dcterms:modified>
</cp:coreProperties>
</file>