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" ContentType="image/tif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381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381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381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381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381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381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171818"/>
          </a:solidFill>
        </a:fill>
      </a:tcStyle>
    </a:band2H>
    <a:firstCol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1818"/>
          </a:solidFill>
        </a:fill>
      </a:tcStyle>
    </a:lastRow>
    <a:firstRow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381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381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5"/>
    <p:restoredTop sz="94586"/>
  </p:normalViewPr>
  <p:slideViewPr>
    <p:cSldViewPr snapToGrid="0" snapToObjects="1">
      <p:cViewPr>
        <p:scale>
          <a:sx n="106" d="100"/>
          <a:sy n="106" d="100"/>
        </p:scale>
        <p:origin x="144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封面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maxhub ppt_20170407-01.png" descr="maxhub ppt_20170407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31020"/>
            <a:ext cx="12280842" cy="6907163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大標題文字"/>
          <p:cNvSpPr txBox="1">
            <a:spLocks noGrp="1"/>
          </p:cNvSpPr>
          <p:nvPr>
            <p:ph type="title"/>
          </p:nvPr>
        </p:nvSpPr>
        <p:spPr>
          <a:xfrm>
            <a:off x="831850" y="2945857"/>
            <a:ext cx="10515600" cy="58293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3200">
                <a:solidFill>
                  <a:srgbClr val="D9D9D9"/>
                </a:solidFill>
              </a:defRPr>
            </a:lvl1pPr>
          </a:lstStyle>
          <a:p>
            <a:r>
              <a:t>大標題文字</a:t>
            </a:r>
          </a:p>
        </p:txBody>
      </p:sp>
      <p:sp>
        <p:nvSpPr>
          <p:cNvPr id="14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831850" y="3527221"/>
            <a:ext cx="10515600" cy="752734"/>
          </a:xfrm>
          <a:prstGeom prst="rect">
            <a:avLst/>
          </a:prstGeom>
        </p:spPr>
        <p:txBody>
          <a:bodyPr/>
          <a:lstStyle>
            <a:lvl1pPr>
              <a:defRPr sz="1800" spc="5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indent="0">
              <a:buSzTx/>
              <a:buNone/>
              <a:defRPr sz="1800" spc="5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2pPr>
            <a:lvl3pPr marL="0" indent="0">
              <a:buSzTx/>
              <a:buNone/>
              <a:defRPr sz="1800" spc="5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3pPr>
            <a:lvl4pPr marL="0" indent="0">
              <a:buSzTx/>
              <a:buNone/>
              <a:defRPr sz="1800" spc="5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4pPr>
            <a:lvl5pPr marL="0" indent="0">
              <a:buSzTx/>
              <a:buNone/>
              <a:defRPr sz="1800" spc="5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pic>
        <p:nvPicPr>
          <p:cNvPr id="15" name="image3.png" descr="image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7558" y="581742"/>
            <a:ext cx="1751528" cy="462406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831850" y="6255144"/>
            <a:ext cx="217147" cy="20241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分隔页">
    <p:bg>
      <p:bgPr>
        <a:solidFill>
          <a:srgbClr val="1718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4.jpeg" descr="image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10393" y="0"/>
            <a:ext cx="1240239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大標題文字"/>
          <p:cNvSpPr txBox="1">
            <a:spLocks noGrp="1"/>
          </p:cNvSpPr>
          <p:nvPr>
            <p:ph type="title"/>
          </p:nvPr>
        </p:nvSpPr>
        <p:spPr>
          <a:xfrm>
            <a:off x="602429" y="749989"/>
            <a:ext cx="4141929" cy="492799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D9D9D9"/>
                </a:solidFill>
              </a:defRPr>
            </a:lvl1pPr>
          </a:lstStyle>
          <a:p>
            <a:r>
              <a:t>大標題文字</a:t>
            </a:r>
          </a:p>
        </p:txBody>
      </p:sp>
      <p:pic>
        <p:nvPicPr>
          <p:cNvPr id="25" name="资源 4@3x.png" descr="资源 4@3x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879996" y="6051612"/>
            <a:ext cx="1423008" cy="206453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594860" y="1104051"/>
            <a:ext cx="4149498" cy="1525819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130000"/>
              </a:lnSpc>
              <a:spcBef>
                <a:spcPts val="700"/>
              </a:spcBef>
              <a:defRPr sz="20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indent="0" defTabSz="685800">
              <a:lnSpc>
                <a:spcPct val="130000"/>
              </a:lnSpc>
              <a:spcBef>
                <a:spcPts val="700"/>
              </a:spcBef>
              <a:buSzTx/>
              <a:buNone/>
              <a:defRPr sz="20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2pPr>
            <a:lvl3pPr marL="0" indent="0" defTabSz="685800">
              <a:lnSpc>
                <a:spcPct val="130000"/>
              </a:lnSpc>
              <a:spcBef>
                <a:spcPts val="700"/>
              </a:spcBef>
              <a:buSzTx/>
              <a:buNone/>
              <a:defRPr sz="20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3pPr>
            <a:lvl4pPr marL="0" indent="0" defTabSz="685800">
              <a:lnSpc>
                <a:spcPct val="130000"/>
              </a:lnSpc>
              <a:spcBef>
                <a:spcPts val="700"/>
              </a:spcBef>
              <a:buSzTx/>
              <a:buNone/>
              <a:defRPr sz="20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4pPr>
            <a:lvl5pPr marL="0" indent="0" defTabSz="685800">
              <a:lnSpc>
                <a:spcPct val="130000"/>
              </a:lnSpc>
              <a:spcBef>
                <a:spcPts val="700"/>
              </a:spcBef>
              <a:buSzTx/>
              <a:buNone/>
              <a:defRPr sz="20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7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分隔页 0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大標題文字"/>
          <p:cNvSpPr txBox="1">
            <a:spLocks noGrp="1"/>
          </p:cNvSpPr>
          <p:nvPr>
            <p:ph type="title"/>
          </p:nvPr>
        </p:nvSpPr>
        <p:spPr>
          <a:xfrm>
            <a:off x="602429" y="749989"/>
            <a:ext cx="4141929" cy="492799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D9D9D9"/>
                </a:solidFill>
              </a:defRPr>
            </a:lvl1pPr>
          </a:lstStyle>
          <a:p>
            <a:r>
              <a:t>大標題文字</a:t>
            </a:r>
          </a:p>
        </p:txBody>
      </p:sp>
      <p:pic>
        <p:nvPicPr>
          <p:cNvPr id="35" name="资源 4@3x.png" descr="资源 4@3x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879996" y="6051612"/>
            <a:ext cx="1423008" cy="206453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594860" y="1104051"/>
            <a:ext cx="4149498" cy="1525819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130000"/>
              </a:lnSpc>
              <a:spcBef>
                <a:spcPts val="700"/>
              </a:spcBef>
              <a:defRPr sz="20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indent="0" defTabSz="685800">
              <a:lnSpc>
                <a:spcPct val="130000"/>
              </a:lnSpc>
              <a:spcBef>
                <a:spcPts val="700"/>
              </a:spcBef>
              <a:buSzTx/>
              <a:buNone/>
              <a:defRPr sz="20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2pPr>
            <a:lvl3pPr marL="0" indent="0" defTabSz="685800">
              <a:lnSpc>
                <a:spcPct val="130000"/>
              </a:lnSpc>
              <a:spcBef>
                <a:spcPts val="700"/>
              </a:spcBef>
              <a:buSzTx/>
              <a:buNone/>
              <a:defRPr sz="20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3pPr>
            <a:lvl4pPr marL="0" indent="0" defTabSz="685800">
              <a:lnSpc>
                <a:spcPct val="130000"/>
              </a:lnSpc>
              <a:spcBef>
                <a:spcPts val="700"/>
              </a:spcBef>
              <a:buSzTx/>
              <a:buNone/>
              <a:defRPr sz="20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4pPr>
            <a:lvl5pPr marL="0" indent="0" defTabSz="685800">
              <a:lnSpc>
                <a:spcPct val="130000"/>
              </a:lnSpc>
              <a:spcBef>
                <a:spcPts val="700"/>
              </a:spcBef>
              <a:buSzTx/>
              <a:buNone/>
              <a:defRPr sz="20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7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目录">
    <p:bg>
      <p:bgPr>
        <a:solidFill>
          <a:srgbClr val="1718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內文層級一…"/>
          <p:cNvSpPr txBox="1">
            <a:spLocks noGrp="1"/>
          </p:cNvSpPr>
          <p:nvPr>
            <p:ph type="body" sz="half" idx="1"/>
          </p:nvPr>
        </p:nvSpPr>
        <p:spPr>
          <a:xfrm>
            <a:off x="6147620" y="732079"/>
            <a:ext cx="5692057" cy="468824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indent="0">
              <a:buSzTx/>
              <a:buNone/>
              <a:defRPr sz="20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2pPr>
            <a:lvl3pPr marL="0" indent="0">
              <a:buSzTx/>
              <a:buNone/>
              <a:defRPr sz="20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3pPr>
            <a:lvl4pPr marL="0" indent="0">
              <a:buSzTx/>
              <a:buNone/>
              <a:defRPr sz="20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4pPr>
            <a:lvl5pPr marL="0" indent="0">
              <a:buSzTx/>
              <a:buNone/>
              <a:defRPr sz="20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5" name="大標題文字"/>
          <p:cNvSpPr txBox="1">
            <a:spLocks noGrp="1"/>
          </p:cNvSpPr>
          <p:nvPr>
            <p:ph type="title"/>
          </p:nvPr>
        </p:nvSpPr>
        <p:spPr>
          <a:xfrm>
            <a:off x="602429" y="694501"/>
            <a:ext cx="4150999" cy="876722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D9D9D9"/>
                </a:solidFill>
              </a:defRPr>
            </a:lvl1pPr>
          </a:lstStyle>
          <a:p>
            <a:r>
              <a:t>大標題文字</a:t>
            </a:r>
          </a:p>
        </p:txBody>
      </p:sp>
      <p:sp>
        <p:nvSpPr>
          <p:cNvPr id="46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大標題文字"/>
          <p:cNvSpPr txBox="1">
            <a:spLocks noGrp="1"/>
          </p:cNvSpPr>
          <p:nvPr>
            <p:ph type="title"/>
          </p:nvPr>
        </p:nvSpPr>
        <p:spPr>
          <a:xfrm>
            <a:off x="602429" y="775043"/>
            <a:ext cx="4687354" cy="87507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t>大標題文字</a:t>
            </a:r>
          </a:p>
        </p:txBody>
      </p:sp>
      <p:sp>
        <p:nvSpPr>
          <p:cNvPr id="54" name="內文層級一…"/>
          <p:cNvSpPr txBox="1">
            <a:spLocks noGrp="1"/>
          </p:cNvSpPr>
          <p:nvPr>
            <p:ph type="body" idx="1"/>
          </p:nvPr>
        </p:nvSpPr>
        <p:spPr>
          <a:xfrm>
            <a:off x="594860" y="1828531"/>
            <a:ext cx="10971211" cy="4071231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130000"/>
              </a:lnSpc>
              <a:spcBef>
                <a:spcPts val="700"/>
              </a:spcBef>
              <a:defRPr sz="1500">
                <a:latin typeface="微软雅黑"/>
                <a:ea typeface="微软雅黑"/>
                <a:cs typeface="微软雅黑"/>
                <a:sym typeface="微软雅黑"/>
              </a:defRPr>
            </a:lvl1pPr>
            <a:lvl2pPr marL="671512" indent="-214312" defTabSz="685800">
              <a:lnSpc>
                <a:spcPct val="130000"/>
              </a:lnSpc>
              <a:spcBef>
                <a:spcPts val="700"/>
              </a:spcBef>
              <a:defRPr sz="1500">
                <a:latin typeface="微软雅黑"/>
                <a:ea typeface="微软雅黑"/>
                <a:cs typeface="微软雅黑"/>
                <a:sym typeface="微软雅黑"/>
              </a:defRPr>
            </a:lvl2pPr>
            <a:lvl3pPr marL="1148192" indent="-233792" defTabSz="685800">
              <a:lnSpc>
                <a:spcPct val="130000"/>
              </a:lnSpc>
              <a:spcBef>
                <a:spcPts val="700"/>
              </a:spcBef>
              <a:defRPr sz="1500">
                <a:latin typeface="微软雅黑"/>
                <a:ea typeface="微软雅黑"/>
                <a:cs typeface="微软雅黑"/>
                <a:sym typeface="微软雅黑"/>
              </a:defRPr>
            </a:lvl3pPr>
            <a:lvl4pPr marL="1585912" indent="-214312" defTabSz="685800">
              <a:lnSpc>
                <a:spcPct val="130000"/>
              </a:lnSpc>
              <a:spcBef>
                <a:spcPts val="700"/>
              </a:spcBef>
              <a:defRPr sz="1500">
                <a:latin typeface="微软雅黑"/>
                <a:ea typeface="微软雅黑"/>
                <a:cs typeface="微软雅黑"/>
                <a:sym typeface="微软雅黑"/>
              </a:defRPr>
            </a:lvl4pPr>
            <a:lvl5pPr marL="2043110" indent="-214310" defTabSz="685800">
              <a:lnSpc>
                <a:spcPct val="130000"/>
              </a:lnSpc>
              <a:spcBef>
                <a:spcPts val="700"/>
              </a:spcBef>
              <a:defRPr sz="1500">
                <a:latin typeface="微软雅黑"/>
                <a:ea typeface="微软雅黑"/>
                <a:cs typeface="微软雅黑"/>
                <a:sym typeface="微软雅黑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三栏内容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1411290" y="3946071"/>
            <a:ext cx="2952071" cy="943433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130000"/>
              </a:lnSpc>
              <a:spcBef>
                <a:spcPts val="700"/>
              </a:spcBef>
              <a:defRPr sz="1500">
                <a:latin typeface="微软雅黑"/>
                <a:ea typeface="微软雅黑"/>
                <a:cs typeface="微软雅黑"/>
                <a:sym typeface="微软雅黑"/>
              </a:defRPr>
            </a:lvl1pPr>
            <a:lvl2pPr marL="714375" indent="-257175" defTabSz="685800">
              <a:lnSpc>
                <a:spcPct val="130000"/>
              </a:lnSpc>
              <a:spcBef>
                <a:spcPts val="700"/>
              </a:spcBef>
              <a:defRPr sz="1500">
                <a:latin typeface="微软雅黑"/>
                <a:ea typeface="微软雅黑"/>
                <a:cs typeface="微软雅黑"/>
                <a:sym typeface="微软雅黑"/>
              </a:defRPr>
            </a:lvl2pPr>
            <a:lvl3pPr marL="1171571" indent="-257171" defTabSz="685800">
              <a:lnSpc>
                <a:spcPct val="130000"/>
              </a:lnSpc>
              <a:spcBef>
                <a:spcPts val="700"/>
              </a:spcBef>
              <a:defRPr sz="1500">
                <a:latin typeface="微软雅黑"/>
                <a:ea typeface="微软雅黑"/>
                <a:cs typeface="微软雅黑"/>
                <a:sym typeface="微软雅黑"/>
              </a:defRPr>
            </a:lvl3pPr>
            <a:lvl4pPr marL="1628773" indent="-257171" defTabSz="685800">
              <a:lnSpc>
                <a:spcPct val="130000"/>
              </a:lnSpc>
              <a:spcBef>
                <a:spcPts val="700"/>
              </a:spcBef>
              <a:defRPr sz="1500">
                <a:latin typeface="微软雅黑"/>
                <a:ea typeface="微软雅黑"/>
                <a:cs typeface="微软雅黑"/>
                <a:sym typeface="微软雅黑"/>
              </a:defRPr>
            </a:lvl4pPr>
            <a:lvl5pPr marL="0" indent="0" defTabSz="685800">
              <a:lnSpc>
                <a:spcPct val="130000"/>
              </a:lnSpc>
              <a:spcBef>
                <a:spcPts val="700"/>
              </a:spcBef>
              <a:buSzTx/>
              <a:buNone/>
              <a:defRPr sz="1500">
                <a:latin typeface="微软雅黑"/>
                <a:ea typeface="微软雅黑"/>
                <a:cs typeface="微软雅黑"/>
                <a:sym typeface="微软雅黑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63" name="大標題文字"/>
          <p:cNvSpPr txBox="1">
            <a:spLocks noGrp="1"/>
          </p:cNvSpPr>
          <p:nvPr>
            <p:ph type="title"/>
          </p:nvPr>
        </p:nvSpPr>
        <p:spPr>
          <a:xfrm>
            <a:off x="602429" y="775043"/>
            <a:ext cx="4687354" cy="87507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t>大標題文字</a:t>
            </a:r>
          </a:p>
        </p:txBody>
      </p:sp>
      <p:sp>
        <p:nvSpPr>
          <p:cNvPr id="64" name="矩形"/>
          <p:cNvSpPr>
            <a:spLocks noGrp="1"/>
          </p:cNvSpPr>
          <p:nvPr>
            <p:ph type="body" sz="quarter" idx="13"/>
          </p:nvPr>
        </p:nvSpPr>
        <p:spPr>
          <a:xfrm>
            <a:off x="4677004" y="3946071"/>
            <a:ext cx="2952071" cy="94343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5" name="矩形"/>
          <p:cNvSpPr>
            <a:spLocks noGrp="1"/>
          </p:cNvSpPr>
          <p:nvPr>
            <p:ph type="body" sz="quarter" idx="14"/>
          </p:nvPr>
        </p:nvSpPr>
        <p:spPr>
          <a:xfrm>
            <a:off x="7915502" y="3946071"/>
            <a:ext cx="2952071" cy="94343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6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内容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大標題文字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74" name="內文層級一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资源 5@3x.png" descr="资源 5@3x.png"/>
          <p:cNvPicPr>
            <a:picLocks noChangeAspect="1"/>
          </p:cNvPicPr>
          <p:nvPr/>
        </p:nvPicPr>
        <p:blipFill>
          <a:blip r:embed="rId2">
            <a:extLst/>
          </a:blip>
          <a:srcRect l="34003" r="7438"/>
          <a:stretch>
            <a:fillRect/>
          </a:stretch>
        </p:blipFill>
        <p:spPr>
          <a:xfrm>
            <a:off x="179144" y="-27215"/>
            <a:ext cx="12012857" cy="6858003"/>
          </a:xfrm>
          <a:prstGeom prst="rect">
            <a:avLst/>
          </a:prstGeom>
          <a:ln w="12700">
            <a:miter lim="400000"/>
          </a:ln>
        </p:spPr>
      </p:pic>
      <p:pic>
        <p:nvPicPr>
          <p:cNvPr id="83" name="资源 2@3x.png" descr="资源 2@3x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561549"/>
            <a:ext cx="349064" cy="827550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大標題文字"/>
          <p:cNvSpPr txBox="1">
            <a:spLocks noGrp="1"/>
          </p:cNvSpPr>
          <p:nvPr>
            <p:ph type="title"/>
          </p:nvPr>
        </p:nvSpPr>
        <p:spPr>
          <a:xfrm>
            <a:off x="602429" y="749989"/>
            <a:ext cx="6056001" cy="438369"/>
          </a:xfrm>
          <a:prstGeom prst="rect">
            <a:avLst/>
          </a:prstGeom>
        </p:spPr>
        <p:txBody>
          <a:bodyPr/>
          <a:lstStyle>
            <a:lvl1pPr>
              <a:defRPr sz="2500">
                <a:solidFill>
                  <a:srgbClr val="151515"/>
                </a:solidFill>
              </a:defRPr>
            </a:lvl1pPr>
          </a:lstStyle>
          <a:p>
            <a:r>
              <a:t>大標題文字</a:t>
            </a:r>
          </a:p>
        </p:txBody>
      </p:sp>
      <p:sp>
        <p:nvSpPr>
          <p:cNvPr id="85" name="內文層級一…"/>
          <p:cNvSpPr txBox="1">
            <a:spLocks noGrp="1"/>
          </p:cNvSpPr>
          <p:nvPr>
            <p:ph type="body" sz="half" idx="1"/>
          </p:nvPr>
        </p:nvSpPr>
        <p:spPr>
          <a:xfrm>
            <a:off x="594860" y="1578430"/>
            <a:ext cx="6063570" cy="3991429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130000"/>
              </a:lnSpc>
              <a:spcBef>
                <a:spcPts val="700"/>
              </a:spcBef>
              <a:defRPr>
                <a:solidFill>
                  <a:srgbClr val="151515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  <a:lvl2pPr marL="657225" indent="-200025" defTabSz="685800">
              <a:lnSpc>
                <a:spcPct val="130000"/>
              </a:lnSpc>
              <a:spcBef>
                <a:spcPts val="700"/>
              </a:spcBef>
              <a:defRPr>
                <a:solidFill>
                  <a:srgbClr val="151515"/>
                </a:solidFill>
                <a:latin typeface="微软雅黑"/>
                <a:ea typeface="微软雅黑"/>
                <a:cs typeface="微软雅黑"/>
                <a:sym typeface="微软雅黑"/>
              </a:defRPr>
            </a:lvl2pPr>
            <a:lvl3pPr marL="1154430" indent="-240030" defTabSz="685800">
              <a:lnSpc>
                <a:spcPct val="130000"/>
              </a:lnSpc>
              <a:spcBef>
                <a:spcPts val="700"/>
              </a:spcBef>
              <a:defRPr>
                <a:solidFill>
                  <a:srgbClr val="151515"/>
                </a:solidFill>
                <a:latin typeface="微软雅黑"/>
                <a:ea typeface="微软雅黑"/>
                <a:cs typeface="微软雅黑"/>
                <a:sym typeface="微软雅黑"/>
              </a:defRPr>
            </a:lvl3pPr>
            <a:lvl4pPr marL="1543050" indent="-171450" defTabSz="685800">
              <a:lnSpc>
                <a:spcPct val="130000"/>
              </a:lnSpc>
              <a:spcBef>
                <a:spcPts val="700"/>
              </a:spcBef>
              <a:defRPr>
                <a:solidFill>
                  <a:srgbClr val="151515"/>
                </a:solidFill>
                <a:latin typeface="微软雅黑"/>
                <a:ea typeface="微软雅黑"/>
                <a:cs typeface="微软雅黑"/>
                <a:sym typeface="微软雅黑"/>
              </a:defRPr>
            </a:lvl4pPr>
            <a:lvl5pPr marL="2000250" indent="-171450" defTabSz="685800">
              <a:lnSpc>
                <a:spcPct val="130000"/>
              </a:lnSpc>
              <a:spcBef>
                <a:spcPts val="700"/>
              </a:spcBef>
              <a:defRPr>
                <a:solidFill>
                  <a:srgbClr val="151515"/>
                </a:solidFill>
                <a:latin typeface="微软雅黑"/>
                <a:ea typeface="微软雅黑"/>
                <a:cs typeface="微软雅黑"/>
                <a:sym typeface="微软雅黑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6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602077" y="6047635"/>
            <a:ext cx="217147" cy="20241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三栏内容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资源 2@3x.png" descr="资源 2@3x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61549"/>
            <a:ext cx="349064" cy="827550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1411290" y="3946071"/>
            <a:ext cx="2952070" cy="1270003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130000"/>
              </a:lnSpc>
              <a:spcBef>
                <a:spcPts val="700"/>
              </a:spcBef>
              <a:defRPr sz="2000">
                <a:solidFill>
                  <a:srgbClr val="151515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  <a:lvl2pPr marL="702127" indent="-244927" defTabSz="685800">
              <a:lnSpc>
                <a:spcPct val="130000"/>
              </a:lnSpc>
              <a:spcBef>
                <a:spcPts val="700"/>
              </a:spcBef>
              <a:defRPr sz="2000">
                <a:solidFill>
                  <a:srgbClr val="151515"/>
                </a:solidFill>
                <a:latin typeface="微软雅黑"/>
                <a:ea typeface="微软雅黑"/>
                <a:cs typeface="微软雅黑"/>
                <a:sym typeface="微软雅黑"/>
              </a:defRPr>
            </a:lvl2pPr>
            <a:lvl3pPr marL="1200150" indent="-285750" defTabSz="685800">
              <a:lnSpc>
                <a:spcPct val="130000"/>
              </a:lnSpc>
              <a:spcBef>
                <a:spcPts val="700"/>
              </a:spcBef>
              <a:defRPr sz="2000">
                <a:solidFill>
                  <a:srgbClr val="151515"/>
                </a:solidFill>
                <a:latin typeface="微软雅黑"/>
                <a:ea typeface="微软雅黑"/>
                <a:cs typeface="微软雅黑"/>
                <a:sym typeface="微软雅黑"/>
              </a:defRPr>
            </a:lvl3pPr>
            <a:lvl4pPr marL="1714500" indent="-342900" defTabSz="685800">
              <a:lnSpc>
                <a:spcPct val="130000"/>
              </a:lnSpc>
              <a:spcBef>
                <a:spcPts val="700"/>
              </a:spcBef>
              <a:defRPr sz="2000">
                <a:solidFill>
                  <a:srgbClr val="151515"/>
                </a:solidFill>
                <a:latin typeface="微软雅黑"/>
                <a:ea typeface="微软雅黑"/>
                <a:cs typeface="微软雅黑"/>
                <a:sym typeface="微软雅黑"/>
              </a:defRPr>
            </a:lvl4pPr>
            <a:lvl5pPr marL="0" indent="0" defTabSz="685800">
              <a:lnSpc>
                <a:spcPct val="130000"/>
              </a:lnSpc>
              <a:spcBef>
                <a:spcPts val="700"/>
              </a:spcBef>
              <a:buSzTx/>
              <a:buNone/>
              <a:defRPr sz="2000">
                <a:solidFill>
                  <a:srgbClr val="151515"/>
                </a:solidFill>
                <a:latin typeface="微软雅黑"/>
                <a:ea typeface="微软雅黑"/>
                <a:cs typeface="微软雅黑"/>
                <a:sym typeface="微软雅黑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95" name="大標題文字"/>
          <p:cNvSpPr txBox="1">
            <a:spLocks noGrp="1"/>
          </p:cNvSpPr>
          <p:nvPr>
            <p:ph type="title"/>
          </p:nvPr>
        </p:nvSpPr>
        <p:spPr>
          <a:xfrm>
            <a:off x="602429" y="749989"/>
            <a:ext cx="6056001" cy="438369"/>
          </a:xfrm>
          <a:prstGeom prst="rect">
            <a:avLst/>
          </a:prstGeom>
        </p:spPr>
        <p:txBody>
          <a:bodyPr/>
          <a:lstStyle>
            <a:lvl1pPr>
              <a:defRPr sz="2500">
                <a:solidFill>
                  <a:srgbClr val="151515"/>
                </a:solidFill>
              </a:defRPr>
            </a:lvl1pPr>
          </a:lstStyle>
          <a:p>
            <a:r>
              <a:t>大標題文字</a:t>
            </a:r>
          </a:p>
        </p:txBody>
      </p:sp>
      <p:sp>
        <p:nvSpPr>
          <p:cNvPr id="96" name="矩形"/>
          <p:cNvSpPr>
            <a:spLocks noGrp="1"/>
          </p:cNvSpPr>
          <p:nvPr>
            <p:ph type="body" sz="quarter" idx="13"/>
          </p:nvPr>
        </p:nvSpPr>
        <p:spPr>
          <a:xfrm>
            <a:off x="4667932" y="3946071"/>
            <a:ext cx="2952070" cy="127000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7" name="矩形"/>
          <p:cNvSpPr>
            <a:spLocks noGrp="1"/>
          </p:cNvSpPr>
          <p:nvPr>
            <p:ph type="body" sz="quarter" idx="14"/>
          </p:nvPr>
        </p:nvSpPr>
        <p:spPr>
          <a:xfrm>
            <a:off x="8051575" y="3946071"/>
            <a:ext cx="2952071" cy="127000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8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602077" y="6047635"/>
            <a:ext cx="217147" cy="20241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标题与内容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资源 2@3x.png" descr="资源 2@3x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61549"/>
            <a:ext cx="349064" cy="827550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7428096" y="1895928"/>
            <a:ext cx="1870121" cy="1868718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130000"/>
              </a:lnSpc>
              <a:spcBef>
                <a:spcPts val="700"/>
              </a:spcBef>
              <a:defRPr sz="2000">
                <a:latin typeface="微软雅黑"/>
                <a:ea typeface="微软雅黑"/>
                <a:cs typeface="微软雅黑"/>
                <a:sym typeface="微软雅黑"/>
              </a:defRPr>
            </a:lvl1pPr>
            <a:lvl2pPr marL="647700" indent="-190500" defTabSz="685800">
              <a:lnSpc>
                <a:spcPct val="130000"/>
              </a:lnSpc>
              <a:spcBef>
                <a:spcPts val="700"/>
              </a:spcBef>
              <a:defRPr sz="2000">
                <a:latin typeface="微软雅黑"/>
                <a:ea typeface="微软雅黑"/>
                <a:cs typeface="微软雅黑"/>
                <a:sym typeface="微软雅黑"/>
              </a:defRPr>
            </a:lvl2pPr>
            <a:lvl3pPr marL="1148192" indent="-233792" defTabSz="685800">
              <a:lnSpc>
                <a:spcPct val="130000"/>
              </a:lnSpc>
              <a:spcBef>
                <a:spcPts val="700"/>
              </a:spcBef>
              <a:defRPr sz="2000">
                <a:latin typeface="微软雅黑"/>
                <a:ea typeface="微软雅黑"/>
                <a:cs typeface="微软雅黑"/>
                <a:sym typeface="微软雅黑"/>
              </a:defRPr>
            </a:lvl3pPr>
            <a:lvl4pPr marL="1616527" indent="-244927" defTabSz="685800">
              <a:lnSpc>
                <a:spcPct val="130000"/>
              </a:lnSpc>
              <a:spcBef>
                <a:spcPts val="700"/>
              </a:spcBef>
              <a:defRPr sz="2000">
                <a:latin typeface="微软雅黑"/>
                <a:ea typeface="微软雅黑"/>
                <a:cs typeface="微软雅黑"/>
                <a:sym typeface="微软雅黑"/>
              </a:defRPr>
            </a:lvl4pPr>
            <a:lvl5pPr marL="2114550" indent="-285750" defTabSz="685800">
              <a:lnSpc>
                <a:spcPct val="130000"/>
              </a:lnSpc>
              <a:spcBef>
                <a:spcPts val="700"/>
              </a:spcBef>
              <a:defRPr sz="2000">
                <a:latin typeface="微软雅黑"/>
                <a:ea typeface="微软雅黑"/>
                <a:cs typeface="微软雅黑"/>
                <a:sym typeface="微软雅黑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07" name="大標題文字"/>
          <p:cNvSpPr txBox="1">
            <a:spLocks noGrp="1"/>
          </p:cNvSpPr>
          <p:nvPr>
            <p:ph type="title"/>
          </p:nvPr>
        </p:nvSpPr>
        <p:spPr>
          <a:xfrm>
            <a:off x="602429" y="749989"/>
            <a:ext cx="6056001" cy="438369"/>
          </a:xfrm>
          <a:prstGeom prst="rect">
            <a:avLst/>
          </a:prstGeom>
        </p:spPr>
        <p:txBody>
          <a:bodyPr/>
          <a:lstStyle>
            <a:lvl1pPr>
              <a:defRPr sz="2500">
                <a:solidFill>
                  <a:srgbClr val="151515"/>
                </a:solidFill>
              </a:defRPr>
            </a:lvl1pPr>
          </a:lstStyle>
          <a:p>
            <a:r>
              <a:t>大標題文字</a:t>
            </a:r>
          </a:p>
        </p:txBody>
      </p:sp>
      <p:sp>
        <p:nvSpPr>
          <p:cNvPr id="108" name="矩形"/>
          <p:cNvSpPr>
            <a:spLocks noGrp="1"/>
          </p:cNvSpPr>
          <p:nvPr>
            <p:ph type="body" sz="half" idx="13"/>
          </p:nvPr>
        </p:nvSpPr>
        <p:spPr>
          <a:xfrm>
            <a:off x="594860" y="1578430"/>
            <a:ext cx="6063570" cy="3991429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9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602077" y="6047635"/>
            <a:ext cx="217147" cy="20241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_节标题">
    <p:bg>
      <p:bgPr>
        <a:solidFill>
          <a:srgbClr val="1718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大標題文字"/>
          <p:cNvSpPr txBox="1">
            <a:spLocks noGrp="1"/>
          </p:cNvSpPr>
          <p:nvPr>
            <p:ph type="title"/>
          </p:nvPr>
        </p:nvSpPr>
        <p:spPr>
          <a:xfrm>
            <a:off x="602429" y="749989"/>
            <a:ext cx="3434358" cy="665155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D9D9D9"/>
                </a:solidFill>
              </a:defRPr>
            </a:lvl1pPr>
          </a:lstStyle>
          <a:p>
            <a:r>
              <a:t>大標題文字</a:t>
            </a:r>
          </a:p>
        </p:txBody>
      </p:sp>
      <p:pic>
        <p:nvPicPr>
          <p:cNvPr id="117" name="资源 4@3x.png" descr="资源 4@3x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879996" y="5932713"/>
            <a:ext cx="1423008" cy="206453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602429" y="5193486"/>
            <a:ext cx="3596143" cy="1107109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80000"/>
              </a:lnSpc>
              <a:spcBef>
                <a:spcPts val="700"/>
              </a:spcBef>
              <a:defRPr sz="15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  <a:lvl2pPr marL="671512" indent="-214312" defTabSz="685800">
              <a:lnSpc>
                <a:spcPct val="80000"/>
              </a:lnSpc>
              <a:spcBef>
                <a:spcPts val="700"/>
              </a:spcBef>
              <a:defRPr sz="15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2pPr>
            <a:lvl3pPr marL="1148192" indent="-233792" defTabSz="685800">
              <a:lnSpc>
                <a:spcPct val="80000"/>
              </a:lnSpc>
              <a:spcBef>
                <a:spcPts val="700"/>
              </a:spcBef>
              <a:defRPr sz="15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3pPr>
            <a:lvl4pPr marL="1585912" indent="-214312" defTabSz="685800">
              <a:lnSpc>
                <a:spcPct val="80000"/>
              </a:lnSpc>
              <a:spcBef>
                <a:spcPts val="700"/>
              </a:spcBef>
              <a:defRPr sz="15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4pPr>
            <a:lvl5pPr marL="2043110" indent="-214310" defTabSz="685800">
              <a:lnSpc>
                <a:spcPct val="80000"/>
              </a:lnSpc>
              <a:spcBef>
                <a:spcPts val="700"/>
              </a:spcBef>
              <a:defRPr sz="15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19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8737600" y="6255144"/>
            <a:ext cx="217147" cy="20241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资源 2@3x.png" descr="资源 2@3x.png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0" y="561549"/>
            <a:ext cx="349064" cy="82755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大標題文字"/>
          <p:cNvSpPr txBox="1">
            <a:spLocks noGrp="1"/>
          </p:cNvSpPr>
          <p:nvPr>
            <p:ph type="title"/>
          </p:nvPr>
        </p:nvSpPr>
        <p:spPr>
          <a:xfrm>
            <a:off x="602429" y="812620"/>
            <a:ext cx="2998929" cy="43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大標題文字</a:t>
            </a:r>
          </a:p>
        </p:txBody>
      </p:sp>
      <p:sp>
        <p:nvSpPr>
          <p:cNvPr id="4" name="內文層級一…"/>
          <p:cNvSpPr txBox="1">
            <a:spLocks noGrp="1"/>
          </p:cNvSpPr>
          <p:nvPr>
            <p:ph type="body" idx="1"/>
          </p:nvPr>
        </p:nvSpPr>
        <p:spPr>
          <a:xfrm>
            <a:off x="597308" y="1311031"/>
            <a:ext cx="10968764" cy="45229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602077" y="6047635"/>
            <a:ext cx="217147" cy="20241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50" baseline="0">
          <a:ln>
            <a:noFill/>
          </a:ln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1pPr>
      <a:lvl2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50" baseline="0">
          <a:ln>
            <a:noFill/>
          </a:ln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2pPr>
      <a:lvl3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50" baseline="0">
          <a:ln>
            <a:noFill/>
          </a:ln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3pPr>
      <a:lvl4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50" baseline="0">
          <a:ln>
            <a:noFill/>
          </a:ln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4pPr>
      <a:lvl5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50" baseline="0">
          <a:ln>
            <a:noFill/>
          </a:ln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5pPr>
      <a:lvl6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50" baseline="0">
          <a:ln>
            <a:noFill/>
          </a:ln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6pPr>
      <a:lvl7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50" baseline="0">
          <a:ln>
            <a:noFill/>
          </a:ln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7pPr>
      <a:lvl8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50" baseline="0">
          <a:ln>
            <a:noFill/>
          </a:ln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8pPr>
      <a:lvl9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50" baseline="0">
          <a:ln>
            <a:noFill/>
          </a:ln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9pPr>
    </p:titleStyle>
    <p:bodyStyle>
      <a:lvl1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rgbClr val="3B3838"/>
          </a:solidFill>
          <a:uFillTx/>
          <a:latin typeface="方正兰亭纤黑简体"/>
          <a:ea typeface="方正兰亭纤黑简体"/>
          <a:cs typeface="方正兰亭纤黑简体"/>
          <a:sym typeface="方正兰亭纤黑简体"/>
        </a:defRPr>
      </a:lvl1pPr>
      <a:lvl2pPr marL="635000" marR="0" indent="-1778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1400" b="0" i="0" u="none" strike="noStrike" cap="none" spc="0" baseline="0">
          <a:ln>
            <a:noFill/>
          </a:ln>
          <a:solidFill>
            <a:srgbClr val="3B3838"/>
          </a:solidFill>
          <a:uFillTx/>
          <a:latin typeface="方正兰亭纤黑简体"/>
          <a:ea typeface="方正兰亭纤黑简体"/>
          <a:cs typeface="方正兰亭纤黑简体"/>
          <a:sym typeface="方正兰亭纤黑简体"/>
        </a:defRPr>
      </a:lvl2pPr>
      <a:lvl3pPr marL="1114425" marR="0" indent="-200025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1400" b="0" i="0" u="none" strike="noStrike" cap="none" spc="0" baseline="0">
          <a:ln>
            <a:noFill/>
          </a:ln>
          <a:solidFill>
            <a:srgbClr val="3B3838"/>
          </a:solidFill>
          <a:uFillTx/>
          <a:latin typeface="方正兰亭纤黑简体"/>
          <a:ea typeface="方正兰亭纤黑简体"/>
          <a:cs typeface="方正兰亭纤黑简体"/>
          <a:sym typeface="方正兰亭纤黑简体"/>
        </a:defRPr>
      </a:lvl3pPr>
      <a:lvl4pPr marL="16002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1400" b="0" i="0" u="none" strike="noStrike" cap="none" spc="0" baseline="0">
          <a:ln>
            <a:noFill/>
          </a:ln>
          <a:solidFill>
            <a:srgbClr val="3B3838"/>
          </a:solidFill>
          <a:uFillTx/>
          <a:latin typeface="方正兰亭纤黑简体"/>
          <a:ea typeface="方正兰亭纤黑简体"/>
          <a:cs typeface="方正兰亭纤黑简体"/>
          <a:sym typeface="方正兰亭纤黑简体"/>
        </a:defRPr>
      </a:lvl4pPr>
      <a:lvl5pPr marL="20955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1400" b="0" i="0" u="none" strike="noStrike" cap="none" spc="0" baseline="0">
          <a:ln>
            <a:noFill/>
          </a:ln>
          <a:solidFill>
            <a:srgbClr val="3B3838"/>
          </a:solidFill>
          <a:uFillTx/>
          <a:latin typeface="方正兰亭纤黑简体"/>
          <a:ea typeface="方正兰亭纤黑简体"/>
          <a:cs typeface="方正兰亭纤黑简体"/>
          <a:sym typeface="方正兰亭纤黑简体"/>
        </a:defRPr>
      </a:lvl5pPr>
      <a:lvl6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rgbClr val="3B3838"/>
          </a:solidFill>
          <a:uFillTx/>
          <a:latin typeface="方正兰亭纤黑简体"/>
          <a:ea typeface="方正兰亭纤黑简体"/>
          <a:cs typeface="方正兰亭纤黑简体"/>
          <a:sym typeface="方正兰亭纤黑简体"/>
        </a:defRPr>
      </a:lvl6pPr>
      <a:lvl7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rgbClr val="3B3838"/>
          </a:solidFill>
          <a:uFillTx/>
          <a:latin typeface="方正兰亭纤黑简体"/>
          <a:ea typeface="方正兰亭纤黑简体"/>
          <a:cs typeface="方正兰亭纤黑简体"/>
          <a:sym typeface="方正兰亭纤黑简体"/>
        </a:defRPr>
      </a:lvl7pPr>
      <a:lvl8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rgbClr val="3B3838"/>
          </a:solidFill>
          <a:uFillTx/>
          <a:latin typeface="方正兰亭纤黑简体"/>
          <a:ea typeface="方正兰亭纤黑简体"/>
          <a:cs typeface="方正兰亭纤黑简体"/>
          <a:sym typeface="方正兰亭纤黑简体"/>
        </a:defRPr>
      </a:lvl8pPr>
      <a:lvl9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rgbClr val="3B3838"/>
          </a:solidFill>
          <a:uFillTx/>
          <a:latin typeface="方正兰亭纤黑简体"/>
          <a:ea typeface="方正兰亭纤黑简体"/>
          <a:cs typeface="方正兰亭纤黑简体"/>
          <a:sym typeface="方正兰亭纤黑简体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30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5" Type="http://schemas.openxmlformats.org/officeDocument/2006/relationships/image" Target="../media/image34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4" Type="http://schemas.openxmlformats.org/officeDocument/2006/relationships/image" Target="../media/image37.jpeg"/><Relationship Id="rId5" Type="http://schemas.openxmlformats.org/officeDocument/2006/relationships/image" Target="../media/image38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41.jpeg"/><Relationship Id="rId5" Type="http://schemas.openxmlformats.org/officeDocument/2006/relationships/image" Target="../media/image42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4" Type="http://schemas.openxmlformats.org/officeDocument/2006/relationships/image" Target="../media/image45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4" Type="http://schemas.openxmlformats.org/officeDocument/2006/relationships/image" Target="../media/image48.jpeg"/><Relationship Id="rId5" Type="http://schemas.openxmlformats.org/officeDocument/2006/relationships/image" Target="../media/image49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9.jpeg"/><Relationship Id="rId3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MAXHUB 助力银行网点打造营销沟通场景"/>
          <p:cNvSpPr txBox="1">
            <a:spLocks noGrp="1"/>
          </p:cNvSpPr>
          <p:nvPr>
            <p:ph type="ctrTitle"/>
          </p:nvPr>
        </p:nvSpPr>
        <p:spPr>
          <a:xfrm>
            <a:off x="1129030" y="2803525"/>
            <a:ext cx="5943895" cy="582926"/>
          </a:xfrm>
          <a:prstGeom prst="rect">
            <a:avLst/>
          </a:prstGeom>
        </p:spPr>
        <p:txBody>
          <a:bodyPr/>
          <a:lstStyle/>
          <a:p>
            <a:pPr defTabSz="563453">
              <a:defRPr sz="1600" spc="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MAXHUB </a:t>
            </a:r>
            <a:r>
              <a:rPr spc="300"/>
              <a:t>助力银行网点打造营销沟通场景</a:t>
            </a:r>
          </a:p>
        </p:txBody>
      </p:sp>
      <p:sp>
        <p:nvSpPr>
          <p:cNvPr id="129" name="新零售金融时代下的网点之道"/>
          <p:cNvSpPr txBox="1"/>
          <p:nvPr/>
        </p:nvSpPr>
        <p:spPr>
          <a:xfrm>
            <a:off x="1129028" y="2263993"/>
            <a:ext cx="4066537" cy="878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新零售金融时代下的网点之道</a:t>
            </a:r>
            <a:br/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时代背景"/>
          <p:cNvSpPr txBox="1">
            <a:spLocks noGrp="1"/>
          </p:cNvSpPr>
          <p:nvPr>
            <p:ph type="title"/>
          </p:nvPr>
        </p:nvSpPr>
        <p:spPr>
          <a:xfrm>
            <a:off x="602429" y="775043"/>
            <a:ext cx="4687354" cy="875078"/>
          </a:xfrm>
          <a:prstGeom prst="rect">
            <a:avLst/>
          </a:prstGeom>
        </p:spPr>
        <p:txBody>
          <a:bodyPr/>
          <a:lstStyle/>
          <a:p>
            <a:pPr defTabSz="548640">
              <a:defRPr sz="1500" spc="0"/>
            </a:pPr>
            <a:r>
              <a:rPr dirty="0"/>
              <a:t>时代背景</a:t>
            </a:r>
            <a:br>
              <a:rPr dirty="0"/>
            </a:br>
            <a:r>
              <a:rPr dirty="0"/>
              <a:t/>
            </a:r>
            <a:br>
              <a:rPr dirty="0"/>
            </a:br>
            <a:endParaRPr dirty="0"/>
          </a:p>
        </p:txBody>
      </p:sp>
      <p:sp>
        <p:nvSpPr>
          <p:cNvPr id="132" name="1、网点数量减少吗？22.8万个  网点内的人员结构在变化…"/>
          <p:cNvSpPr txBox="1">
            <a:spLocks noGrp="1"/>
          </p:cNvSpPr>
          <p:nvPr>
            <p:ph type="body" sz="half" idx="1"/>
          </p:nvPr>
        </p:nvSpPr>
        <p:spPr>
          <a:xfrm>
            <a:off x="564329" y="2153777"/>
            <a:ext cx="6476760" cy="4237407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274320">
              <a:lnSpc>
                <a:spcPct val="150000"/>
              </a:lnSpc>
              <a:spcBef>
                <a:spcPts val="200"/>
              </a:spcBef>
              <a:defRPr sz="1440"/>
            </a:pPr>
            <a:endParaRPr sz="1200" dirty="0"/>
          </a:p>
          <a:p>
            <a:pPr defTabSz="274320">
              <a:lnSpc>
                <a:spcPct val="150000"/>
              </a:lnSpc>
              <a:spcBef>
                <a:spcPts val="200"/>
              </a:spcBef>
              <a:defRPr sz="1440"/>
            </a:pPr>
            <a:r>
              <a:rPr sz="1200" dirty="0"/>
              <a:t>1、网点数量减少吗？22.8万个  网点内的人员结构在变化</a:t>
            </a:r>
          </a:p>
          <a:p>
            <a:pPr defTabSz="274320">
              <a:lnSpc>
                <a:spcPct val="150000"/>
              </a:lnSpc>
              <a:spcBef>
                <a:spcPts val="200"/>
              </a:spcBef>
              <a:defRPr sz="1440"/>
            </a:pPr>
            <a:r>
              <a:rPr sz="1200" dirty="0"/>
              <a:t>2、各家银行都在探索网点转型，困惑期</a:t>
            </a:r>
          </a:p>
          <a:p>
            <a:pPr defTabSz="274320">
              <a:lnSpc>
                <a:spcPct val="150000"/>
              </a:lnSpc>
              <a:spcBef>
                <a:spcPts val="200"/>
              </a:spcBef>
              <a:defRPr sz="1440"/>
            </a:pPr>
            <a:r>
              <a:rPr sz="1200" dirty="0"/>
              <a:t>各种提法：</a:t>
            </a:r>
          </a:p>
          <a:p>
            <a:pPr defTabSz="274320">
              <a:lnSpc>
                <a:spcPct val="150000"/>
              </a:lnSpc>
              <a:spcBef>
                <a:spcPts val="200"/>
              </a:spcBef>
              <a:defRPr sz="1440"/>
            </a:pPr>
            <a:r>
              <a:rPr sz="1200" dirty="0"/>
              <a:t>1、网点转型由交易型向沟通型（营销型）转变</a:t>
            </a:r>
          </a:p>
          <a:p>
            <a:pPr defTabSz="274320">
              <a:lnSpc>
                <a:spcPct val="150000"/>
              </a:lnSpc>
              <a:spcBef>
                <a:spcPts val="200"/>
              </a:spcBef>
              <a:defRPr sz="1440"/>
            </a:pPr>
            <a:r>
              <a:rPr sz="1200" dirty="0"/>
              <a:t>2、线下网点是传统银行的最大优势</a:t>
            </a:r>
          </a:p>
          <a:p>
            <a:pPr defTabSz="274320">
              <a:lnSpc>
                <a:spcPct val="150000"/>
              </a:lnSpc>
              <a:spcBef>
                <a:spcPts val="200"/>
              </a:spcBef>
              <a:defRPr sz="1440"/>
            </a:pPr>
            <a:r>
              <a:rPr sz="1200" dirty="0"/>
              <a:t>3、防止传统银行被互联网金融“管道化”——微信／运营商</a:t>
            </a:r>
          </a:p>
          <a:p>
            <a:pPr defTabSz="274320">
              <a:lnSpc>
                <a:spcPct val="150000"/>
              </a:lnSpc>
              <a:spcBef>
                <a:spcPts val="200"/>
              </a:spcBef>
              <a:defRPr sz="1440"/>
            </a:pPr>
            <a:r>
              <a:rPr sz="1200" dirty="0"/>
              <a:t>新变化：</a:t>
            </a:r>
          </a:p>
          <a:p>
            <a:pPr defTabSz="274320">
              <a:lnSpc>
                <a:spcPct val="150000"/>
              </a:lnSpc>
              <a:spcBef>
                <a:spcPts val="200"/>
              </a:spcBef>
              <a:defRPr sz="1440"/>
            </a:pPr>
            <a:r>
              <a:rPr sz="1200" dirty="0"/>
              <a:t>1、线下实体体验店：小米／</a:t>
            </a:r>
          </a:p>
          <a:p>
            <a:pPr defTabSz="274320">
              <a:lnSpc>
                <a:spcPct val="150000"/>
              </a:lnSpc>
              <a:spcBef>
                <a:spcPts val="200"/>
              </a:spcBef>
              <a:defRPr sz="1440"/>
            </a:pPr>
            <a:r>
              <a:rPr sz="1200" dirty="0"/>
              <a:t>2、网络银行的线下实体网点：新网银行／第7家民营、第3家互联网银行</a:t>
            </a:r>
          </a:p>
          <a:p>
            <a:pPr defTabSz="274320">
              <a:lnSpc>
                <a:spcPct val="150000"/>
              </a:lnSpc>
              <a:spcBef>
                <a:spcPts val="200"/>
              </a:spcBef>
              <a:defRPr sz="1440"/>
            </a:pPr>
            <a:endParaRPr sz="600" dirty="0"/>
          </a:p>
          <a:p>
            <a:pPr defTabSz="274320">
              <a:lnSpc>
                <a:spcPct val="150000"/>
              </a:lnSpc>
              <a:spcBef>
                <a:spcPts val="200"/>
              </a:spcBef>
              <a:defRPr sz="1440"/>
            </a:pPr>
            <a:endParaRPr sz="600" dirty="0"/>
          </a:p>
          <a:p>
            <a:pPr defTabSz="274320">
              <a:lnSpc>
                <a:spcPct val="150000"/>
              </a:lnSpc>
              <a:spcBef>
                <a:spcPts val="200"/>
              </a:spcBef>
              <a:defRPr sz="1440"/>
            </a:pPr>
            <a:endParaRPr sz="600" dirty="0"/>
          </a:p>
          <a:p>
            <a:pPr defTabSz="274320">
              <a:lnSpc>
                <a:spcPct val="150000"/>
              </a:lnSpc>
              <a:spcBef>
                <a:spcPts val="200"/>
              </a:spcBef>
              <a:defRPr sz="1440"/>
            </a:pPr>
            <a:endParaRPr sz="600" dirty="0"/>
          </a:p>
          <a:p>
            <a:pPr defTabSz="274320">
              <a:lnSpc>
                <a:spcPct val="150000"/>
              </a:lnSpc>
              <a:spcBef>
                <a:spcPts val="200"/>
              </a:spcBef>
              <a:defRPr sz="1440"/>
            </a:pPr>
            <a:endParaRPr sz="600" dirty="0"/>
          </a:p>
          <a:p>
            <a:pPr defTabSz="274320">
              <a:lnSpc>
                <a:spcPct val="150000"/>
              </a:lnSpc>
              <a:spcBef>
                <a:spcPts val="200"/>
              </a:spcBef>
              <a:defRPr sz="1440"/>
            </a:pPr>
            <a:endParaRPr sz="600" dirty="0"/>
          </a:p>
          <a:p>
            <a:pPr defTabSz="274320">
              <a:lnSpc>
                <a:spcPct val="150000"/>
              </a:lnSpc>
              <a:spcBef>
                <a:spcPts val="200"/>
              </a:spcBef>
              <a:defRPr sz="1440"/>
            </a:pPr>
            <a:endParaRPr sz="600" dirty="0"/>
          </a:p>
          <a:p>
            <a:pPr defTabSz="274320">
              <a:lnSpc>
                <a:spcPct val="150000"/>
              </a:lnSpc>
              <a:spcBef>
                <a:spcPts val="200"/>
              </a:spcBef>
              <a:defRPr sz="1080"/>
            </a:pPr>
            <a:endParaRPr sz="500" dirty="0"/>
          </a:p>
          <a:p>
            <a:pPr defTabSz="274320">
              <a:lnSpc>
                <a:spcPct val="150000"/>
              </a:lnSpc>
              <a:spcBef>
                <a:spcPts val="200"/>
              </a:spcBef>
              <a:defRPr sz="480"/>
            </a:pPr>
            <a:endParaRPr sz="300" dirty="0"/>
          </a:p>
          <a:p>
            <a:pPr defTabSz="274320">
              <a:lnSpc>
                <a:spcPct val="150000"/>
              </a:lnSpc>
              <a:spcBef>
                <a:spcPts val="200"/>
              </a:spcBef>
              <a:defRPr sz="480"/>
            </a:pPr>
            <a:endParaRPr sz="300" dirty="0"/>
          </a:p>
          <a:p>
            <a:pPr defTabSz="274320">
              <a:lnSpc>
                <a:spcPct val="150000"/>
              </a:lnSpc>
              <a:spcBef>
                <a:spcPts val="200"/>
              </a:spcBef>
              <a:defRPr sz="480"/>
            </a:pPr>
            <a:endParaRPr sz="300" dirty="0"/>
          </a:p>
          <a:p>
            <a:pPr defTabSz="274320">
              <a:lnSpc>
                <a:spcPct val="150000"/>
              </a:lnSpc>
              <a:spcBef>
                <a:spcPts val="200"/>
              </a:spcBef>
              <a:defRPr sz="480"/>
            </a:pPr>
            <a:r>
              <a:rPr sz="300" dirty="0"/>
              <a:t>移动互联网时代，金融服务“智慧化‘正席卷全球，这种金融生态环境的巨变，促使银行业掀起了一场网点智能化服务升级的浪潮，以更”智慧“的方法应对全新的市场环境与挑战。</a:t>
            </a:r>
          </a:p>
        </p:txBody>
      </p:sp>
      <p:sp>
        <p:nvSpPr>
          <p:cNvPr id="133" name="新零售金融时代下的网点之道"/>
          <p:cNvSpPr txBox="1"/>
          <p:nvPr/>
        </p:nvSpPr>
        <p:spPr>
          <a:xfrm>
            <a:off x="585507" y="507839"/>
            <a:ext cx="6096003" cy="688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新零售金融时代下的网点之道</a:t>
            </a:r>
            <a:br/>
            <a:endParaRPr/>
          </a:p>
        </p:txBody>
      </p:sp>
      <p:sp>
        <p:nvSpPr>
          <p:cNvPr id="134" name="互联网金融冲击下的银行网点及转型"/>
          <p:cNvSpPr txBox="1"/>
          <p:nvPr/>
        </p:nvSpPr>
        <p:spPr>
          <a:xfrm>
            <a:off x="602429" y="1699832"/>
            <a:ext cx="501675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r>
              <a:rPr sz="2400"/>
              <a:t>互联网金融冲击下的银行网点及转型</a:t>
            </a:r>
          </a:p>
        </p:txBody>
      </p:sp>
      <p:pic>
        <p:nvPicPr>
          <p:cNvPr id="135" name="WechatIMG17.jpeg" descr="WechatIMG1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37468" y="432067"/>
            <a:ext cx="3219902" cy="24149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WechatIMG10.jpeg" descr="WechatIMG10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80726" y="2854126"/>
            <a:ext cx="3219903" cy="24149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WechatIMG12.jpeg" descr="WechatIMG12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754685" y="434725"/>
            <a:ext cx="3212814" cy="24096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WechatIMG15.jpeg" descr="WechatIMG15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751141" y="2854126"/>
            <a:ext cx="3219902" cy="24149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数据分析"/>
          <p:cNvSpPr txBox="1">
            <a:spLocks noGrp="1"/>
          </p:cNvSpPr>
          <p:nvPr>
            <p:ph type="title"/>
          </p:nvPr>
        </p:nvSpPr>
        <p:spPr>
          <a:xfrm>
            <a:off x="589729" y="838543"/>
            <a:ext cx="4687354" cy="827550"/>
          </a:xfrm>
          <a:prstGeom prst="rect">
            <a:avLst/>
          </a:prstGeom>
        </p:spPr>
        <p:txBody>
          <a:bodyPr/>
          <a:lstStyle/>
          <a:p>
            <a:pPr defTabSz="532180">
              <a:defRPr sz="1455" spc="0"/>
            </a:pPr>
            <a:r>
              <a:t>数据分析</a:t>
            </a:r>
            <a:br/>
            <a:r>
              <a:t/>
            </a:r>
            <a:br/>
            <a:endParaRPr/>
          </a:p>
        </p:txBody>
      </p:sp>
      <p:sp>
        <p:nvSpPr>
          <p:cNvPr id="141" name="新零售金融时代下的网点之道"/>
          <p:cNvSpPr txBox="1"/>
          <p:nvPr/>
        </p:nvSpPr>
        <p:spPr>
          <a:xfrm>
            <a:off x="585507" y="507839"/>
            <a:ext cx="6096003" cy="408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新零售金融时代下的网点之道</a:t>
            </a:r>
          </a:p>
        </p:txBody>
      </p:sp>
      <p:pic>
        <p:nvPicPr>
          <p:cNvPr id="142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6490" y="918567"/>
            <a:ext cx="9281881" cy="5293573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对客户而言，网点还是不可消失的渠道…"/>
          <p:cNvSpPr txBox="1"/>
          <p:nvPr/>
        </p:nvSpPr>
        <p:spPr>
          <a:xfrm>
            <a:off x="184171" y="2119632"/>
            <a:ext cx="4953213" cy="2288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t>对客户而言，网点还是不可消失的渠道</a:t>
            </a:r>
          </a:p>
          <a:p>
            <a:endParaRPr/>
          </a:p>
          <a:p>
            <a:pPr>
              <a:defRPr sz="1200"/>
            </a:pPr>
            <a:r>
              <a:t>调查发现，客户不接受自己生活的范围内没有网点</a:t>
            </a:r>
          </a:p>
          <a:p>
            <a:pPr>
              <a:defRPr sz="1200"/>
            </a:pPr>
            <a:endParaRPr/>
          </a:p>
          <a:p>
            <a:pPr>
              <a:defRPr sz="1200"/>
            </a:pPr>
            <a:r>
              <a:t>对比2011年-2016年的数据，从客户选择银行的原因看，几乎没有发生改变的只有第一项，即“去这家银行很方便”。客户选择银行最主要的原因还是银行便利，离生活的路线比较近。其他所有原因的排名，几乎都有很大的变化。</a:t>
            </a:r>
          </a:p>
          <a:p>
            <a:pPr>
              <a:defRPr sz="1200"/>
            </a:pPr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数据分析"/>
          <p:cNvSpPr txBox="1">
            <a:spLocks noGrp="1"/>
          </p:cNvSpPr>
          <p:nvPr>
            <p:ph type="title"/>
          </p:nvPr>
        </p:nvSpPr>
        <p:spPr>
          <a:xfrm>
            <a:off x="602429" y="775043"/>
            <a:ext cx="4687354" cy="875078"/>
          </a:xfrm>
          <a:prstGeom prst="rect">
            <a:avLst/>
          </a:prstGeom>
        </p:spPr>
        <p:txBody>
          <a:bodyPr/>
          <a:lstStyle>
            <a:lvl1pPr defTabSz="548640">
              <a:defRPr sz="1500" spc="0"/>
            </a:lvl1pPr>
          </a:lstStyle>
          <a:p>
            <a:r>
              <a:t>数据分析</a:t>
            </a:r>
          </a:p>
        </p:txBody>
      </p:sp>
      <p:sp>
        <p:nvSpPr>
          <p:cNvPr id="146" name="新零售金融时代下的网点之道"/>
          <p:cNvSpPr txBox="1"/>
          <p:nvPr/>
        </p:nvSpPr>
        <p:spPr>
          <a:xfrm>
            <a:off x="585507" y="507839"/>
            <a:ext cx="6096003" cy="688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新零售金融时代下的网点之道</a:t>
            </a:r>
            <a:br/>
            <a:endParaRPr/>
          </a:p>
        </p:txBody>
      </p:sp>
      <p:sp>
        <p:nvSpPr>
          <p:cNvPr id="147" name="提升vip网点体验是关键…"/>
          <p:cNvSpPr txBox="1"/>
          <p:nvPr/>
        </p:nvSpPr>
        <p:spPr>
          <a:xfrm>
            <a:off x="336571" y="1979932"/>
            <a:ext cx="4953213" cy="6035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t>提升vip网点体验是关键</a:t>
            </a:r>
          </a:p>
          <a:p>
            <a:endParaRPr/>
          </a:p>
          <a:p>
            <a:pPr>
              <a:defRPr sz="1600"/>
            </a:pPr>
            <a:r>
              <a:t>1、沟通细节：名字、感谢</a:t>
            </a:r>
          </a:p>
          <a:p>
            <a:pPr>
              <a:defRPr sz="1600"/>
            </a:pPr>
            <a:endParaRPr/>
          </a:p>
          <a:p>
            <a:pPr>
              <a:defRPr sz="1600"/>
            </a:pPr>
            <a:r>
              <a:t>2、熟悉产品和流程：</a:t>
            </a:r>
          </a:p>
          <a:p>
            <a:pPr>
              <a:defRPr sz="1600"/>
            </a:pPr>
            <a:endParaRPr/>
          </a:p>
          <a:p>
            <a:pPr>
              <a:defRPr sz="1600"/>
            </a:pPr>
            <a:r>
              <a:t>3、专职理财经理：</a:t>
            </a:r>
          </a:p>
          <a:p>
            <a:pPr>
              <a:defRPr sz="1600"/>
            </a:pPr>
            <a:endParaRPr/>
          </a:p>
          <a:p>
            <a:pPr>
              <a:defRPr sz="1600"/>
            </a:pPr>
            <a:r>
              <a:t>客户角度的看法与印象</a:t>
            </a:r>
          </a:p>
          <a:p>
            <a:pPr>
              <a:defRPr sz="1600"/>
            </a:pPr>
            <a:endParaRPr/>
          </a:p>
          <a:p>
            <a:pPr>
              <a:defRPr sz="1600"/>
            </a:pPr>
            <a:r>
              <a:t>（沟通出现问题）</a:t>
            </a:r>
          </a:p>
          <a:p>
            <a:pPr>
              <a:defRPr sz="1600"/>
            </a:pPr>
            <a:endParaRPr/>
          </a:p>
          <a:p>
            <a:pPr>
              <a:defRPr sz="1600"/>
            </a:pPr>
            <a:r>
              <a:t>如何改变：</a:t>
            </a:r>
          </a:p>
          <a:p>
            <a:pPr>
              <a:defRPr sz="1600"/>
            </a:pPr>
            <a:endParaRPr/>
          </a:p>
          <a:p>
            <a:pPr>
              <a:defRPr sz="1600"/>
            </a:pPr>
            <a:r>
              <a:t>1、执行力</a:t>
            </a:r>
          </a:p>
          <a:p>
            <a:pPr>
              <a:defRPr sz="1600"/>
            </a:pPr>
            <a:endParaRPr/>
          </a:p>
          <a:p>
            <a:pPr>
              <a:defRPr sz="1600"/>
            </a:pPr>
            <a:r>
              <a:t>2、沟通工具</a:t>
            </a:r>
          </a:p>
          <a:p>
            <a:pPr>
              <a:defRPr sz="1600"/>
            </a:pPr>
            <a:endParaRPr/>
          </a:p>
          <a:p>
            <a:pPr>
              <a:defRPr sz="1600"/>
            </a:pPr>
            <a:endParaRPr/>
          </a:p>
          <a:p>
            <a:pPr>
              <a:defRPr sz="1600"/>
            </a:pPr>
            <a:endParaRPr/>
          </a:p>
          <a:p>
            <a:pPr>
              <a:defRPr sz="1200"/>
            </a:pPr>
            <a:endParaRPr/>
          </a:p>
          <a:p>
            <a:pPr>
              <a:defRPr sz="1200"/>
            </a:pPr>
            <a:endParaRPr/>
          </a:p>
          <a:p>
            <a:pPr>
              <a:defRPr sz="1200"/>
            </a:pPr>
            <a:endParaRPr/>
          </a:p>
        </p:txBody>
      </p:sp>
      <p:pic>
        <p:nvPicPr>
          <p:cNvPr id="148" name="WechatIMG29.jpeg" descr="WechatIMG2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97105" y="3071692"/>
            <a:ext cx="6096002" cy="43437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WechatIMG26.jpeg" descr="WechatIMG26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947072" y="-52593"/>
            <a:ext cx="4195297" cy="33961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WechatIMG27.jpeg" descr="WechatIMG27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944546" y="-145783"/>
            <a:ext cx="4422702" cy="34880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WechatIMG23.jpeg" descr="WechatIMG23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390900" y="3212971"/>
            <a:ext cx="3384344" cy="40612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数据分析"/>
          <p:cNvSpPr txBox="1">
            <a:spLocks noGrp="1"/>
          </p:cNvSpPr>
          <p:nvPr>
            <p:ph type="title"/>
          </p:nvPr>
        </p:nvSpPr>
        <p:spPr>
          <a:xfrm>
            <a:off x="602429" y="775043"/>
            <a:ext cx="4687354" cy="875078"/>
          </a:xfrm>
          <a:prstGeom prst="rect">
            <a:avLst/>
          </a:prstGeom>
        </p:spPr>
        <p:txBody>
          <a:bodyPr/>
          <a:lstStyle>
            <a:lvl1pPr defTabSz="548640">
              <a:defRPr sz="1500" spc="0"/>
            </a:lvl1pPr>
          </a:lstStyle>
          <a:p>
            <a:r>
              <a:t>数据分析</a:t>
            </a:r>
          </a:p>
        </p:txBody>
      </p:sp>
      <p:sp>
        <p:nvSpPr>
          <p:cNvPr id="154" name="新零售金融时代下的网点之道"/>
          <p:cNvSpPr txBox="1"/>
          <p:nvPr/>
        </p:nvSpPr>
        <p:spPr>
          <a:xfrm>
            <a:off x="585507" y="507839"/>
            <a:ext cx="6096003" cy="688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新零售金融时代下的网点之道</a:t>
            </a:r>
            <a:br/>
            <a:endParaRPr/>
          </a:p>
        </p:txBody>
      </p:sp>
      <p:sp>
        <p:nvSpPr>
          <p:cNvPr id="155" name="核心客户群、聆听核心客户群的声音、改善核心客户群的体验…"/>
          <p:cNvSpPr txBox="1"/>
          <p:nvPr/>
        </p:nvSpPr>
        <p:spPr>
          <a:xfrm>
            <a:off x="184171" y="1179832"/>
            <a:ext cx="6306953" cy="426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t>核心客户群、聆听核心客户群的声音、改善核心客户群的体验</a:t>
            </a:r>
          </a:p>
          <a:p>
            <a:endParaRPr/>
          </a:p>
          <a:p>
            <a:pPr>
              <a:defRPr sz="1600"/>
            </a:pPr>
            <a:r>
              <a:t>美国富国银行的案例</a:t>
            </a:r>
          </a:p>
          <a:p>
            <a:pPr>
              <a:defRPr sz="1600"/>
            </a:pPr>
            <a:endParaRPr/>
          </a:p>
          <a:p>
            <a:pPr>
              <a:defRPr sz="1600"/>
            </a:pPr>
            <a:r>
              <a:t>自己的管理模型，对核心客户定位十分清晰，在每年的年报中都加以描述。工作很简单：让核心客户群更满意；让更多的人变成核心客户群。</a:t>
            </a:r>
          </a:p>
          <a:p>
            <a:pPr>
              <a:defRPr sz="1600"/>
            </a:pPr>
            <a:endParaRPr/>
          </a:p>
          <a:p>
            <a:pPr>
              <a:defRPr sz="1600"/>
            </a:pPr>
            <a:r>
              <a:t>富国银行定义核心客户群有很多维度，其中一个维度指标：1年内使用客户渠道3次以上，还有其他硬性指标，如管理资产、购买产品等。</a:t>
            </a:r>
          </a:p>
          <a:p>
            <a:pPr>
              <a:defRPr sz="1600"/>
            </a:pPr>
            <a:endParaRPr/>
          </a:p>
          <a:p>
            <a:pPr>
              <a:defRPr sz="1600"/>
            </a:pPr>
            <a:endParaRPr/>
          </a:p>
          <a:p>
            <a:pPr>
              <a:defRPr sz="1600"/>
            </a:pPr>
            <a:endParaRPr/>
          </a:p>
          <a:p>
            <a:pPr>
              <a:defRPr sz="1200"/>
            </a:pPr>
            <a:endParaRPr/>
          </a:p>
          <a:p>
            <a:pPr>
              <a:defRPr sz="1200"/>
            </a:pPr>
            <a:endParaRPr/>
          </a:p>
          <a:p>
            <a:pPr>
              <a:defRPr sz="1200"/>
            </a:pPr>
            <a:endParaRPr/>
          </a:p>
        </p:txBody>
      </p:sp>
      <p:pic>
        <p:nvPicPr>
          <p:cNvPr id="156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11718" y="812799"/>
            <a:ext cx="5692982" cy="42697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数据分析"/>
          <p:cNvSpPr txBox="1">
            <a:spLocks noGrp="1"/>
          </p:cNvSpPr>
          <p:nvPr>
            <p:ph type="title"/>
          </p:nvPr>
        </p:nvSpPr>
        <p:spPr>
          <a:xfrm>
            <a:off x="602429" y="775043"/>
            <a:ext cx="4687354" cy="875078"/>
          </a:xfrm>
          <a:prstGeom prst="rect">
            <a:avLst/>
          </a:prstGeom>
        </p:spPr>
        <p:txBody>
          <a:bodyPr/>
          <a:lstStyle>
            <a:lvl1pPr defTabSz="548640">
              <a:defRPr sz="1500" spc="0"/>
            </a:lvl1pPr>
          </a:lstStyle>
          <a:p>
            <a:r>
              <a:t>数据分析</a:t>
            </a:r>
          </a:p>
        </p:txBody>
      </p:sp>
      <p:sp>
        <p:nvSpPr>
          <p:cNvPr id="159" name="新零售金融时代下的网点之道"/>
          <p:cNvSpPr txBox="1"/>
          <p:nvPr/>
        </p:nvSpPr>
        <p:spPr>
          <a:xfrm>
            <a:off x="585507" y="507839"/>
            <a:ext cx="6096003" cy="688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新零售金融时代下的网点之道</a:t>
            </a:r>
            <a:br/>
            <a:endParaRPr/>
          </a:p>
        </p:txBody>
      </p:sp>
      <p:sp>
        <p:nvSpPr>
          <p:cNvPr id="160" name="核心客户群、聆听核心客户群的声音、改善核心客户群的体验"/>
          <p:cNvSpPr txBox="1"/>
          <p:nvPr/>
        </p:nvSpPr>
        <p:spPr>
          <a:xfrm>
            <a:off x="184171" y="1179832"/>
            <a:ext cx="6306953" cy="586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t>核心客户群、聆听核心客户群的声音、改善核心客户群的体验</a:t>
            </a:r>
          </a:p>
        </p:txBody>
      </p:sp>
      <p:pic>
        <p:nvPicPr>
          <p:cNvPr id="161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2" y="2110965"/>
            <a:ext cx="6407914" cy="4805936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162" name="pasted-image.png" descr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07355" y="-160445"/>
            <a:ext cx="5784645" cy="43384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pasted-image.png" descr="pasted-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407355" y="3815217"/>
            <a:ext cx="5784645" cy="43384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转型中的银行网点困惑与现状"/>
          <p:cNvSpPr txBox="1">
            <a:spLocks noGrp="1"/>
          </p:cNvSpPr>
          <p:nvPr>
            <p:ph type="title"/>
          </p:nvPr>
        </p:nvSpPr>
        <p:spPr>
          <a:xfrm>
            <a:off x="631583" y="880366"/>
            <a:ext cx="5386894" cy="875081"/>
          </a:xfrm>
          <a:prstGeom prst="rect">
            <a:avLst/>
          </a:prstGeom>
        </p:spPr>
        <p:txBody>
          <a:bodyPr/>
          <a:lstStyle>
            <a:lvl1pPr>
              <a:defRPr spc="0"/>
            </a:lvl1pPr>
          </a:lstStyle>
          <a:p>
            <a:r>
              <a:t>转型中的银行网点困惑与现状</a:t>
            </a:r>
          </a:p>
        </p:txBody>
      </p:sp>
      <p:grpSp>
        <p:nvGrpSpPr>
          <p:cNvPr id="168" name="成组"/>
          <p:cNvGrpSpPr/>
          <p:nvPr/>
        </p:nvGrpSpPr>
        <p:grpSpPr>
          <a:xfrm>
            <a:off x="2353558" y="2055549"/>
            <a:ext cx="363541" cy="335273"/>
            <a:chOff x="0" y="0"/>
            <a:chExt cx="363539" cy="335272"/>
          </a:xfrm>
        </p:grpSpPr>
        <p:sp>
          <p:nvSpPr>
            <p:cNvPr id="166" name="矩形"/>
            <p:cNvSpPr/>
            <p:nvPr/>
          </p:nvSpPr>
          <p:spPr>
            <a:xfrm>
              <a:off x="0" y="3329"/>
              <a:ext cx="363540" cy="328615"/>
            </a:xfrm>
            <a:prstGeom prst="rect">
              <a:avLst/>
            </a:prstGeom>
            <a:solidFill>
              <a:srgbClr val="C4C6C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171818"/>
                  </a:solidFill>
                </a:defRPr>
              </a:pPr>
              <a:endParaRPr/>
            </a:p>
          </p:txBody>
        </p:sp>
        <p:sp>
          <p:nvSpPr>
            <p:cNvPr id="167" name="1"/>
            <p:cNvSpPr txBox="1"/>
            <p:nvPr/>
          </p:nvSpPr>
          <p:spPr>
            <a:xfrm>
              <a:off x="0" y="0"/>
              <a:ext cx="363540" cy="3352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4286" tIns="34286" rIns="34286" bIns="34286" numCol="1" anchor="ctr">
              <a:spAutoFit/>
            </a:bodyPr>
            <a:lstStyle>
              <a:lvl1pPr algn="ctr">
                <a:defRPr>
                  <a:solidFill>
                    <a:srgbClr val="171818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71" name="成组"/>
          <p:cNvGrpSpPr/>
          <p:nvPr/>
        </p:nvGrpSpPr>
        <p:grpSpPr>
          <a:xfrm>
            <a:off x="5836708" y="2027976"/>
            <a:ext cx="363540" cy="335273"/>
            <a:chOff x="0" y="0"/>
            <a:chExt cx="363539" cy="335272"/>
          </a:xfrm>
        </p:grpSpPr>
        <p:sp>
          <p:nvSpPr>
            <p:cNvPr id="169" name="矩形"/>
            <p:cNvSpPr/>
            <p:nvPr/>
          </p:nvSpPr>
          <p:spPr>
            <a:xfrm>
              <a:off x="0" y="25554"/>
              <a:ext cx="363540" cy="284165"/>
            </a:xfrm>
            <a:prstGeom prst="rect">
              <a:avLst/>
            </a:prstGeom>
            <a:solidFill>
              <a:srgbClr val="C4C6C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171818"/>
                  </a:solidFill>
                </a:defRPr>
              </a:pPr>
              <a:endParaRPr/>
            </a:p>
          </p:txBody>
        </p:sp>
        <p:sp>
          <p:nvSpPr>
            <p:cNvPr id="170" name="2"/>
            <p:cNvSpPr txBox="1"/>
            <p:nvPr/>
          </p:nvSpPr>
          <p:spPr>
            <a:xfrm>
              <a:off x="0" y="0"/>
              <a:ext cx="363540" cy="3352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4286" tIns="34286" rIns="34286" bIns="34286" numCol="1" anchor="ctr">
              <a:spAutoFit/>
            </a:bodyPr>
            <a:lstStyle>
              <a:lvl1pPr algn="ctr">
                <a:defRPr>
                  <a:solidFill>
                    <a:srgbClr val="171818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72" name="网点设计、家具配置以及屏幕选择，忽视沟通（书写、展示及协同），沟通环境不佳，丧失大量营销机会。"/>
          <p:cNvSpPr txBox="1"/>
          <p:nvPr/>
        </p:nvSpPr>
        <p:spPr>
          <a:xfrm>
            <a:off x="2523420" y="2531953"/>
            <a:ext cx="2663826" cy="1076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86" tIns="34286" rIns="34286" bIns="34286">
            <a:spAutoFit/>
          </a:bodyPr>
          <a:lstStyle/>
          <a:p>
            <a:pPr algn="just">
              <a:lnSpc>
                <a:spcPct val="130000"/>
              </a:lnSpc>
              <a:defRPr sz="120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endParaRPr/>
          </a:p>
          <a:p>
            <a:pPr algn="just">
              <a:lnSpc>
                <a:spcPct val="130000"/>
              </a:lnSpc>
              <a:defRPr sz="120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网点设计、家具配置以及屏幕选择，忽视沟通（书写、展示及协同），沟通环境不佳，丧失大量营销机会。</a:t>
            </a:r>
          </a:p>
        </p:txBody>
      </p:sp>
      <p:sp>
        <p:nvSpPr>
          <p:cNvPr id="173" name="营销活动的多样化，沙龙、品茶、电影观看等等，网点布局不佳，缺乏解决非金融需求的意识和方法。"/>
          <p:cNvSpPr txBox="1"/>
          <p:nvPr/>
        </p:nvSpPr>
        <p:spPr>
          <a:xfrm>
            <a:off x="5836708" y="2420242"/>
            <a:ext cx="3049589" cy="131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86" tIns="34286" rIns="34286" bIns="34286">
            <a:spAutoFit/>
          </a:bodyPr>
          <a:lstStyle/>
          <a:p>
            <a:pPr algn="just">
              <a:lnSpc>
                <a:spcPct val="130000"/>
              </a:lnSpc>
              <a:defRPr sz="1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algn="just">
              <a:lnSpc>
                <a:spcPct val="130000"/>
              </a:lnSpc>
              <a:defRPr sz="1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营销活动的多样化，沙龙、品茶、电影观看等等，网点布局不佳，缺乏解决非金融需求的意识和方法。</a:t>
            </a:r>
          </a:p>
        </p:txBody>
      </p:sp>
      <p:sp>
        <p:nvSpPr>
          <p:cNvPr id="174" name="沟通环境不佳丧失营销机会…"/>
          <p:cNvSpPr txBox="1"/>
          <p:nvPr/>
        </p:nvSpPr>
        <p:spPr>
          <a:xfrm>
            <a:off x="2840920" y="2051773"/>
            <a:ext cx="2576128" cy="6273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4286" tIns="34286" rIns="34286" bIns="34286">
            <a:spAutoFit/>
          </a:bodyPr>
          <a:lstStyle/>
          <a:p>
            <a:pPr>
              <a:defRPr sz="1600" b="1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沟通环境不佳丧失营销机会</a:t>
            </a:r>
          </a:p>
          <a:p>
            <a:pPr>
              <a:defRPr sz="1600" b="1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（营销即沟通）</a:t>
            </a:r>
          </a:p>
        </p:txBody>
      </p:sp>
      <p:sp>
        <p:nvSpPr>
          <p:cNvPr id="175" name="网点布局的缺憾，难以支撑营销活动…"/>
          <p:cNvSpPr txBox="1"/>
          <p:nvPr/>
        </p:nvSpPr>
        <p:spPr>
          <a:xfrm>
            <a:off x="6457420" y="2053531"/>
            <a:ext cx="3388928" cy="6273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4286" tIns="34286" rIns="34286" bIns="34286">
            <a:spAutoFit/>
          </a:bodyPr>
          <a:lstStyle/>
          <a:p>
            <a:pPr>
              <a:defRPr sz="1600" b="1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网点布局的缺憾，难以支撑营销活动</a:t>
            </a:r>
          </a:p>
          <a:p>
            <a:pPr>
              <a:defRPr sz="1600" b="1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（解决非金融需求实现金融目的）</a:t>
            </a:r>
          </a:p>
        </p:txBody>
      </p:sp>
      <p:grpSp>
        <p:nvGrpSpPr>
          <p:cNvPr id="178" name="成组"/>
          <p:cNvGrpSpPr/>
          <p:nvPr/>
        </p:nvGrpSpPr>
        <p:grpSpPr>
          <a:xfrm>
            <a:off x="9568305" y="2578680"/>
            <a:ext cx="1107316" cy="1175784"/>
            <a:chOff x="0" y="0"/>
            <a:chExt cx="1107315" cy="1175783"/>
          </a:xfrm>
        </p:grpSpPr>
        <p:sp>
          <p:nvSpPr>
            <p:cNvPr id="176" name="矩形"/>
            <p:cNvSpPr/>
            <p:nvPr/>
          </p:nvSpPr>
          <p:spPr>
            <a:xfrm>
              <a:off x="0" y="0"/>
              <a:ext cx="1107315" cy="1175784"/>
            </a:xfrm>
            <a:prstGeom prst="rect">
              <a:avLst/>
            </a:prstGeom>
            <a:solidFill>
              <a:srgbClr val="171818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pic>
          <p:nvPicPr>
            <p:cNvPr id="177" name="image8.png" descr="image8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1107317" cy="1175784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92100" dist="139700" dir="2700000" rotWithShape="0">
                <a:srgbClr val="333333">
                  <a:alpha val="64999"/>
                </a:srgbClr>
              </a:outerShdw>
            </a:effectLst>
          </p:spPr>
        </p:pic>
      </p:grpSp>
      <p:sp>
        <p:nvSpPr>
          <p:cNvPr id="179" name="圆角矩形"/>
          <p:cNvSpPr/>
          <p:nvPr/>
        </p:nvSpPr>
        <p:spPr>
          <a:xfrm>
            <a:off x="658193" y="2557812"/>
            <a:ext cx="1205550" cy="1088261"/>
          </a:xfrm>
          <a:prstGeom prst="roundRect">
            <a:avLst>
              <a:gd name="adj" fmla="val 9051"/>
            </a:avLst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82" name="成组"/>
          <p:cNvGrpSpPr/>
          <p:nvPr/>
        </p:nvGrpSpPr>
        <p:grpSpPr>
          <a:xfrm>
            <a:off x="2323395" y="4363684"/>
            <a:ext cx="363540" cy="335273"/>
            <a:chOff x="0" y="0"/>
            <a:chExt cx="363539" cy="335272"/>
          </a:xfrm>
        </p:grpSpPr>
        <p:sp>
          <p:nvSpPr>
            <p:cNvPr id="180" name="矩形"/>
            <p:cNvSpPr/>
            <p:nvPr/>
          </p:nvSpPr>
          <p:spPr>
            <a:xfrm>
              <a:off x="0" y="3329"/>
              <a:ext cx="363540" cy="328615"/>
            </a:xfrm>
            <a:prstGeom prst="rect">
              <a:avLst/>
            </a:prstGeom>
            <a:solidFill>
              <a:srgbClr val="C4C6C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171818"/>
                  </a:solidFill>
                </a:defRPr>
              </a:pPr>
              <a:endParaRPr/>
            </a:p>
          </p:txBody>
        </p:sp>
        <p:sp>
          <p:nvSpPr>
            <p:cNvPr id="181" name="3"/>
            <p:cNvSpPr txBox="1"/>
            <p:nvPr/>
          </p:nvSpPr>
          <p:spPr>
            <a:xfrm>
              <a:off x="0" y="0"/>
              <a:ext cx="363540" cy="3352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4286" tIns="34286" rIns="34286" bIns="34286" numCol="1" anchor="ctr">
              <a:spAutoFit/>
            </a:bodyPr>
            <a:lstStyle>
              <a:lvl1pPr algn="ctr">
                <a:defRPr>
                  <a:solidFill>
                    <a:srgbClr val="171818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183" name="为加大新产品，新政策，新服务的宣传，广而告之，银行网点对于纸质宣传资料的需求居高不下，对新环境下的运营成本提出挑战。"/>
          <p:cNvSpPr txBox="1"/>
          <p:nvPr/>
        </p:nvSpPr>
        <p:spPr>
          <a:xfrm>
            <a:off x="2686933" y="4840089"/>
            <a:ext cx="2270127" cy="13576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86" tIns="34286" rIns="34286" bIns="34286">
            <a:spAutoFit/>
          </a:bodyPr>
          <a:lstStyle/>
          <a:p>
            <a:pPr algn="just">
              <a:lnSpc>
                <a:spcPct val="130000"/>
              </a:lnSpc>
              <a:defRPr sz="120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endParaRPr/>
          </a:p>
          <a:p>
            <a:pPr algn="just">
              <a:lnSpc>
                <a:spcPct val="130000"/>
              </a:lnSpc>
              <a:defRPr sz="120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为加大新产品，新政策，新服务的宣传，广而告之，银行网点对于纸质宣传资料的需求居高不下，对新环境下的运营成本提出挑战。</a:t>
            </a:r>
          </a:p>
        </p:txBody>
      </p:sp>
      <p:sp>
        <p:nvSpPr>
          <p:cNvPr id="184" name="宣传手段单一成本难控…"/>
          <p:cNvSpPr txBox="1"/>
          <p:nvPr/>
        </p:nvSpPr>
        <p:spPr>
          <a:xfrm>
            <a:off x="2810758" y="4362251"/>
            <a:ext cx="2169728" cy="6273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4286" tIns="34286" rIns="34286" bIns="34286">
            <a:spAutoFit/>
          </a:bodyPr>
          <a:lstStyle/>
          <a:p>
            <a:pPr>
              <a:defRPr sz="1600" b="1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宣传手段单一成本难控</a:t>
            </a:r>
          </a:p>
          <a:p>
            <a:pPr>
              <a:defRPr sz="1600" b="1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（二维码的应用）</a:t>
            </a:r>
          </a:p>
        </p:txBody>
      </p:sp>
      <p:pic>
        <p:nvPicPr>
          <p:cNvPr id="185" name="image9.png" descr="image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45267" y="4837657"/>
            <a:ext cx="1205547" cy="1212945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grpSp>
        <p:nvGrpSpPr>
          <p:cNvPr id="188" name="成组"/>
          <p:cNvGrpSpPr/>
          <p:nvPr/>
        </p:nvGrpSpPr>
        <p:grpSpPr>
          <a:xfrm>
            <a:off x="5901263" y="4350791"/>
            <a:ext cx="363541" cy="335273"/>
            <a:chOff x="0" y="-1"/>
            <a:chExt cx="363539" cy="335272"/>
          </a:xfrm>
        </p:grpSpPr>
        <p:sp>
          <p:nvSpPr>
            <p:cNvPr id="186" name="矩形"/>
            <p:cNvSpPr/>
            <p:nvPr/>
          </p:nvSpPr>
          <p:spPr>
            <a:xfrm>
              <a:off x="0" y="25554"/>
              <a:ext cx="363540" cy="284165"/>
            </a:xfrm>
            <a:prstGeom prst="rect">
              <a:avLst/>
            </a:prstGeom>
            <a:solidFill>
              <a:srgbClr val="C4C6C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171818"/>
                  </a:solidFill>
                </a:defRPr>
              </a:pPr>
              <a:endParaRPr/>
            </a:p>
          </p:txBody>
        </p:sp>
        <p:sp>
          <p:nvSpPr>
            <p:cNvPr id="187" name="4"/>
            <p:cNvSpPr txBox="1"/>
            <p:nvPr/>
          </p:nvSpPr>
          <p:spPr>
            <a:xfrm>
              <a:off x="0" y="-2"/>
              <a:ext cx="363540" cy="3352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4286" tIns="34286" rIns="34286" bIns="34286" numCol="1" anchor="ctr">
              <a:spAutoFit/>
            </a:bodyPr>
            <a:lstStyle>
              <a:lvl1pPr algn="ctr">
                <a:defRPr>
                  <a:solidFill>
                    <a:srgbClr val="171818"/>
                  </a:solidFill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189" name="沟通形式单一缺少高端工具…"/>
          <p:cNvSpPr txBox="1"/>
          <p:nvPr/>
        </p:nvSpPr>
        <p:spPr>
          <a:xfrm>
            <a:off x="6521977" y="4376346"/>
            <a:ext cx="2576128" cy="6273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4286" tIns="34286" rIns="34286" bIns="34286">
            <a:spAutoFit/>
          </a:bodyPr>
          <a:lstStyle/>
          <a:p>
            <a:pPr>
              <a:defRPr sz="1600" b="1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沟通形式单一缺少高端工具</a:t>
            </a:r>
          </a:p>
          <a:p>
            <a:pPr>
              <a:defRPr sz="1600" b="1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（互动式智能高端工具）</a:t>
            </a:r>
          </a:p>
        </p:txBody>
      </p:sp>
      <p:sp>
        <p:nvSpPr>
          <p:cNvPr id="190" name="厅堂微沙龙成为新兴有效宣传与讲解产品与服务的方式，但其实施方式与形式较单一，现场效果与客户的深度开发还有待改善。"/>
          <p:cNvSpPr txBox="1"/>
          <p:nvPr/>
        </p:nvSpPr>
        <p:spPr>
          <a:xfrm>
            <a:off x="5836177" y="4877996"/>
            <a:ext cx="3021014" cy="10833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86" tIns="34286" rIns="34286" bIns="34286">
            <a:spAutoFit/>
          </a:bodyPr>
          <a:lstStyle>
            <a:lvl1pPr algn="just">
              <a:lnSpc>
                <a:spcPct val="130000"/>
              </a:lnSpc>
              <a:defRPr sz="120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t>厅堂微沙龙成为新兴有效宣传与讲解产品与服务的方式，但其实施方式与形式较单一，现场效果与客户的深度开发还有待改善。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image10.png" descr="image10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534544" y="4759664"/>
            <a:ext cx="1208100" cy="1196187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sp>
        <p:nvSpPr>
          <p:cNvPr id="192" name="线条"/>
          <p:cNvSpPr/>
          <p:nvPr/>
        </p:nvSpPr>
        <p:spPr>
          <a:xfrm>
            <a:off x="2276131" y="4154642"/>
            <a:ext cx="6615111" cy="1"/>
          </a:xfrm>
          <a:prstGeom prst="line">
            <a:avLst/>
          </a:prstGeom>
          <a:ln>
            <a:solidFill>
              <a:srgbClr val="0F1010"/>
            </a:solidFill>
            <a:prstDash val="dash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93" name="线条"/>
          <p:cNvSpPr/>
          <p:nvPr/>
        </p:nvSpPr>
        <p:spPr>
          <a:xfrm>
            <a:off x="5438243" y="2167298"/>
            <a:ext cx="61626" cy="4054030"/>
          </a:xfrm>
          <a:prstGeom prst="line">
            <a:avLst/>
          </a:prstGeom>
          <a:ln>
            <a:solidFill>
              <a:srgbClr val="0F1010"/>
            </a:solidFill>
            <a:prstDash val="dash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94" name="新零售金融时代下的网点之道"/>
          <p:cNvSpPr txBox="1"/>
          <p:nvPr/>
        </p:nvSpPr>
        <p:spPr>
          <a:xfrm>
            <a:off x="585507" y="584039"/>
            <a:ext cx="6096003" cy="688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新零售金融时代下的网点之道</a:t>
            </a:r>
            <a:br/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成组"/>
          <p:cNvGrpSpPr/>
          <p:nvPr/>
        </p:nvGrpSpPr>
        <p:grpSpPr>
          <a:xfrm>
            <a:off x="783051" y="4040293"/>
            <a:ext cx="363542" cy="364887"/>
            <a:chOff x="0" y="-1"/>
            <a:chExt cx="363541" cy="364886"/>
          </a:xfrm>
        </p:grpSpPr>
        <p:sp>
          <p:nvSpPr>
            <p:cNvPr id="196" name="正方形"/>
            <p:cNvSpPr/>
            <p:nvPr/>
          </p:nvSpPr>
          <p:spPr>
            <a:xfrm>
              <a:off x="-1" y="-2"/>
              <a:ext cx="363542" cy="364888"/>
            </a:xfrm>
            <a:prstGeom prst="rect">
              <a:avLst/>
            </a:prstGeom>
            <a:solidFill>
              <a:srgbClr val="A7A7A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171818"/>
                  </a:solidFill>
                </a:defRPr>
              </a:pPr>
              <a:endParaRPr/>
            </a:p>
          </p:txBody>
        </p:sp>
        <p:sp>
          <p:nvSpPr>
            <p:cNvPr id="197" name="5"/>
            <p:cNvSpPr txBox="1"/>
            <p:nvPr/>
          </p:nvSpPr>
          <p:spPr>
            <a:xfrm>
              <a:off x="-1" y="14805"/>
              <a:ext cx="363542" cy="3352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4286" tIns="34286" rIns="34286" bIns="34286" numCol="1" anchor="ctr">
              <a:spAutoFit/>
            </a:bodyPr>
            <a:lstStyle>
              <a:lvl1pPr algn="ctr">
                <a:defRPr>
                  <a:solidFill>
                    <a:srgbClr val="171818"/>
                  </a:solidFill>
                </a:defRPr>
              </a:lvl1pPr>
            </a:lstStyle>
            <a:p>
              <a:r>
                <a:t>5</a:t>
              </a:r>
            </a:p>
          </p:txBody>
        </p:sp>
      </p:grpSp>
      <p:grpSp>
        <p:nvGrpSpPr>
          <p:cNvPr id="201" name="成组"/>
          <p:cNvGrpSpPr/>
          <p:nvPr/>
        </p:nvGrpSpPr>
        <p:grpSpPr>
          <a:xfrm>
            <a:off x="6822513" y="4057357"/>
            <a:ext cx="363540" cy="335273"/>
            <a:chOff x="0" y="-1"/>
            <a:chExt cx="363539" cy="335272"/>
          </a:xfrm>
        </p:grpSpPr>
        <p:sp>
          <p:nvSpPr>
            <p:cNvPr id="199" name="矩形"/>
            <p:cNvSpPr/>
            <p:nvPr/>
          </p:nvSpPr>
          <p:spPr>
            <a:xfrm>
              <a:off x="0" y="25554"/>
              <a:ext cx="363540" cy="284165"/>
            </a:xfrm>
            <a:prstGeom prst="rect">
              <a:avLst/>
            </a:prstGeom>
            <a:solidFill>
              <a:srgbClr val="A7A7A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171818"/>
                  </a:solidFill>
                </a:defRPr>
              </a:pPr>
              <a:endParaRPr/>
            </a:p>
          </p:txBody>
        </p:sp>
        <p:sp>
          <p:nvSpPr>
            <p:cNvPr id="200" name="6"/>
            <p:cNvSpPr txBox="1"/>
            <p:nvPr/>
          </p:nvSpPr>
          <p:spPr>
            <a:xfrm>
              <a:off x="0" y="-2"/>
              <a:ext cx="363540" cy="3352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4286" tIns="34286" rIns="34286" bIns="34286" numCol="1" anchor="ctr">
              <a:spAutoFit/>
            </a:bodyPr>
            <a:lstStyle>
              <a:lvl1pPr algn="ctr">
                <a:defRPr>
                  <a:solidFill>
                    <a:srgbClr val="171818"/>
                  </a:solidFill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202" name="核心客户群，满意度，体验；让更多的人成为核心客户群"/>
          <p:cNvSpPr txBox="1"/>
          <p:nvPr/>
        </p:nvSpPr>
        <p:spPr>
          <a:xfrm>
            <a:off x="1252918" y="4471584"/>
            <a:ext cx="4770441" cy="284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86" tIns="34286" rIns="34286" bIns="34286">
            <a:spAutoFit/>
          </a:bodyPr>
          <a:lstStyle>
            <a:lvl1pPr algn="just">
              <a:lnSpc>
                <a:spcPct val="130000"/>
              </a:lnSpc>
              <a:defRPr sz="120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t>核心客户群，满意度，体验；让更多的人成为核心客户群</a:t>
            </a:r>
          </a:p>
        </p:txBody>
      </p:sp>
      <p:sp>
        <p:nvSpPr>
          <p:cNvPr id="203" name="网点转型投入的方向不清晰"/>
          <p:cNvSpPr txBox="1"/>
          <p:nvPr/>
        </p:nvSpPr>
        <p:spPr>
          <a:xfrm>
            <a:off x="1270417" y="4059103"/>
            <a:ext cx="2519673" cy="347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4286" tIns="34286" rIns="34286" bIns="34286">
            <a:spAutoFit/>
          </a:bodyPr>
          <a:lstStyle>
            <a:lvl1pPr>
              <a:defRPr sz="1600" b="1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t>网点转型投入的方向不清晰</a:t>
            </a:r>
          </a:p>
        </p:txBody>
      </p:sp>
      <p:sp>
        <p:nvSpPr>
          <p:cNvPr id="204" name="有设备，少人与人的沟通场景，少沟通工具"/>
          <p:cNvSpPr txBox="1"/>
          <p:nvPr/>
        </p:nvSpPr>
        <p:spPr>
          <a:xfrm>
            <a:off x="7443227" y="4082913"/>
            <a:ext cx="3942073" cy="347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4286" tIns="34286" rIns="34286" bIns="34286">
            <a:spAutoFit/>
          </a:bodyPr>
          <a:lstStyle>
            <a:lvl1pPr>
              <a:defRPr sz="1600" b="1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t>有设备，少人与人的沟通场景，少沟通工具</a:t>
            </a:r>
          </a:p>
        </p:txBody>
      </p:sp>
      <p:sp>
        <p:nvSpPr>
          <p:cNvPr id="205" name="各类创新机具堆积在网点，但无法解决人与人的沟通，也缺少沟通工具，对网点的实际营销能力提升有限"/>
          <p:cNvSpPr txBox="1"/>
          <p:nvPr/>
        </p:nvSpPr>
        <p:spPr>
          <a:xfrm>
            <a:off x="7443227" y="4462328"/>
            <a:ext cx="3616327" cy="5651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86" tIns="34286" rIns="34286" bIns="34286">
            <a:spAutoFit/>
          </a:bodyPr>
          <a:lstStyle>
            <a:lvl1pPr algn="just">
              <a:lnSpc>
                <a:spcPct val="130000"/>
              </a:lnSpc>
              <a:defRPr sz="120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t>各类创新机具堆积在网点，但无法解决人与人的沟通，也缺少沟通工具，对网点的实际营销能力提升有限</a:t>
            </a:r>
          </a:p>
        </p:txBody>
      </p:sp>
      <p:sp>
        <p:nvSpPr>
          <p:cNvPr id="206" name="转型中的银行网点困惑与现状"/>
          <p:cNvSpPr txBox="1">
            <a:spLocks noGrp="1"/>
          </p:cNvSpPr>
          <p:nvPr>
            <p:ph type="title"/>
          </p:nvPr>
        </p:nvSpPr>
        <p:spPr>
          <a:xfrm>
            <a:off x="590137" y="860025"/>
            <a:ext cx="5386894" cy="875081"/>
          </a:xfrm>
          <a:prstGeom prst="rect">
            <a:avLst/>
          </a:prstGeom>
        </p:spPr>
        <p:txBody>
          <a:bodyPr/>
          <a:lstStyle>
            <a:lvl1pPr>
              <a:defRPr spc="0"/>
            </a:lvl1pPr>
          </a:lstStyle>
          <a:p>
            <a:r>
              <a:t>转型中的银行网点困惑与现状</a:t>
            </a:r>
          </a:p>
        </p:txBody>
      </p:sp>
      <p:pic>
        <p:nvPicPr>
          <p:cNvPr id="207" name="image11.png" descr="image1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23762" y="1735103"/>
            <a:ext cx="3042856" cy="203374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image12.png" descr="image1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76276" y="1746535"/>
            <a:ext cx="2990157" cy="2033747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新零售金融时代下的网点之道"/>
          <p:cNvSpPr txBox="1"/>
          <p:nvPr/>
        </p:nvSpPr>
        <p:spPr>
          <a:xfrm>
            <a:off x="590137" y="569773"/>
            <a:ext cx="6096003" cy="688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新零售金融时代下的网点之道</a:t>
            </a:r>
            <a:br/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新零售金融时代下的网点之道"/>
          <p:cNvSpPr txBox="1">
            <a:spLocks noGrp="1"/>
          </p:cNvSpPr>
          <p:nvPr>
            <p:ph type="title"/>
          </p:nvPr>
        </p:nvSpPr>
        <p:spPr>
          <a:xfrm>
            <a:off x="602429" y="775043"/>
            <a:ext cx="4687354" cy="875078"/>
          </a:xfrm>
          <a:prstGeom prst="rect">
            <a:avLst/>
          </a:prstGeom>
        </p:spPr>
        <p:txBody>
          <a:bodyPr/>
          <a:lstStyle/>
          <a:p>
            <a:pPr defTabSz="822958">
              <a:defRPr sz="2200" spc="0"/>
            </a:pPr>
            <a:r>
              <a:t>新零售金融时代下的网点之道</a:t>
            </a:r>
            <a:br/>
            <a:endParaRPr/>
          </a:p>
        </p:txBody>
      </p:sp>
      <p:sp>
        <p:nvSpPr>
          <p:cNvPr id="212" name="银行网点需要聚焦沟通场景、更加亲和化、轻型化、智能化、体验化、特色化，以此提升网点营销能力…"/>
          <p:cNvSpPr txBox="1">
            <a:spLocks noGrp="1"/>
          </p:cNvSpPr>
          <p:nvPr>
            <p:ph type="body" sz="half" idx="1"/>
          </p:nvPr>
        </p:nvSpPr>
        <p:spPr>
          <a:xfrm>
            <a:off x="1683198" y="1402932"/>
            <a:ext cx="9128221" cy="1849540"/>
          </a:xfrm>
          <a:prstGeom prst="rect">
            <a:avLst/>
          </a:prstGeom>
        </p:spPr>
        <p:txBody>
          <a:bodyPr/>
          <a:lstStyle/>
          <a:p>
            <a:pPr algn="ctr" defTabSz="569213">
              <a:spcBef>
                <a:spcPts val="500"/>
              </a:spcBef>
              <a:defRPr sz="1577">
                <a:solidFill>
                  <a:srgbClr val="171818"/>
                </a:solidFill>
              </a:defRPr>
            </a:pPr>
            <a:r>
              <a:t>银行网点需要聚焦沟通场景、更加</a:t>
            </a:r>
            <a:r>
              <a:rPr b="1"/>
              <a:t>亲和化、轻型化、智能化、体验化、特色化，以此提升网点营销能力</a:t>
            </a:r>
          </a:p>
          <a:p>
            <a:pPr algn="ctr" defTabSz="569213">
              <a:spcBef>
                <a:spcPts val="500"/>
              </a:spcBef>
              <a:defRPr sz="1577" b="1">
                <a:solidFill>
                  <a:srgbClr val="171818"/>
                </a:solidFill>
              </a:defRPr>
            </a:pPr>
            <a:r>
              <a:t>网点———》广义会议场景</a:t>
            </a:r>
          </a:p>
          <a:p>
            <a:pPr algn="ctr" defTabSz="569213">
              <a:spcBef>
                <a:spcPts val="500"/>
              </a:spcBef>
              <a:defRPr sz="1577" b="1">
                <a:solidFill>
                  <a:srgbClr val="171818"/>
                </a:solidFill>
              </a:defRPr>
            </a:pPr>
            <a:r>
              <a:t>营销———》沟通———》开会</a:t>
            </a:r>
          </a:p>
        </p:txBody>
      </p:sp>
      <p:pic>
        <p:nvPicPr>
          <p:cNvPr id="213" name="image4.jpeg" descr="image4.jpeg"/>
          <p:cNvPicPr>
            <a:picLocks noChangeAspect="1"/>
          </p:cNvPicPr>
          <p:nvPr/>
        </p:nvPicPr>
        <p:blipFill>
          <a:blip r:embed="rId2">
            <a:extLst/>
          </a:blip>
          <a:srcRect l="7859"/>
          <a:stretch>
            <a:fillRect/>
          </a:stretch>
        </p:blipFill>
        <p:spPr>
          <a:xfrm>
            <a:off x="313723" y="3465214"/>
            <a:ext cx="3870673" cy="28540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image5.jpeg" descr="image5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22160" y="3437230"/>
            <a:ext cx="4368954" cy="29097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image6.jpeg" descr="image6.jpeg"/>
          <p:cNvPicPr>
            <a:picLocks noChangeAspect="1"/>
          </p:cNvPicPr>
          <p:nvPr/>
        </p:nvPicPr>
        <p:blipFill>
          <a:blip r:embed="rId4">
            <a:extLst/>
          </a:blip>
          <a:srcRect l="3746"/>
          <a:stretch>
            <a:fillRect/>
          </a:stretch>
        </p:blipFill>
        <p:spPr>
          <a:xfrm>
            <a:off x="8188832" y="3437230"/>
            <a:ext cx="4929276" cy="29097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国内主流银行的网点转型策略"/>
          <p:cNvSpPr txBox="1">
            <a:spLocks noGrp="1"/>
          </p:cNvSpPr>
          <p:nvPr>
            <p:ph type="title"/>
          </p:nvPr>
        </p:nvSpPr>
        <p:spPr>
          <a:xfrm>
            <a:off x="602429" y="775043"/>
            <a:ext cx="4687354" cy="875078"/>
          </a:xfrm>
          <a:prstGeom prst="rect">
            <a:avLst/>
          </a:prstGeom>
        </p:spPr>
        <p:txBody>
          <a:bodyPr/>
          <a:lstStyle/>
          <a:p>
            <a:pPr defTabSz="822958">
              <a:defRPr sz="2200" spc="0"/>
            </a:pPr>
            <a:r>
              <a:t>国内主流银行的网点转型策略</a:t>
            </a:r>
            <a:br/>
            <a:endParaRPr/>
          </a:p>
        </p:txBody>
      </p:sp>
      <p:sp>
        <p:nvSpPr>
          <p:cNvPr id="218" name="中国银行：加强厅堂服务理念，开展厅堂微沙，厅堂智能化、交互化的进程加速…"/>
          <p:cNvSpPr txBox="1"/>
          <p:nvPr/>
        </p:nvSpPr>
        <p:spPr>
          <a:xfrm>
            <a:off x="602429" y="1650120"/>
            <a:ext cx="8338244" cy="151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中国银行：加强厅堂服务理念，开展厅堂微沙，厅堂智能化、交互化的进程加速</a:t>
            </a:r>
          </a:p>
          <a:p>
            <a:pPr>
              <a:defRPr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endParaRPr/>
          </a:p>
          <a:p>
            <a:pPr>
              <a:defRPr sz="1200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智能柜台、平板PAD、智能交互屏应用。</a:t>
            </a:r>
          </a:p>
          <a:p>
            <a:pPr>
              <a:defRPr sz="1200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智能化分流，流程再造优化提升</a:t>
            </a:r>
          </a:p>
          <a:p>
            <a:pPr>
              <a:defRPr sz="1200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厅堂无纸化开始推进，交互智能平板设备开始投入使用</a:t>
            </a:r>
          </a:p>
        </p:txBody>
      </p:sp>
      <p:pic>
        <p:nvPicPr>
          <p:cNvPr id="219" name="image7.jpeg" descr="image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35076" y="3899534"/>
            <a:ext cx="2650190" cy="17637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image8.jpeg" descr="image8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85266" y="3899534"/>
            <a:ext cx="2652714" cy="17637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9.jpeg" descr="image9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682365" y="3899534"/>
            <a:ext cx="2652714" cy="17637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10.jpeg" descr="image10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20090" y="3899534"/>
            <a:ext cx="2962276" cy="17780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招商银行：“业务流程无纸化”推广，聚焦“智慧金融平台”建设…"/>
          <p:cNvSpPr txBox="1"/>
          <p:nvPr/>
        </p:nvSpPr>
        <p:spPr>
          <a:xfrm>
            <a:off x="602429" y="1650120"/>
            <a:ext cx="7954962" cy="151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招商银行：“业务流程无纸化”推广，聚焦“智慧金融平台”建设</a:t>
            </a:r>
          </a:p>
          <a:p>
            <a:pPr>
              <a:defRPr b="1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endParaRPr/>
          </a:p>
          <a:p>
            <a:pPr>
              <a:defRPr sz="1200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智能机器人、业务流程无纸化，智慧金融平台</a:t>
            </a:r>
          </a:p>
          <a:p>
            <a:pPr>
              <a:defRPr sz="1200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触摸屏的理财桌面以及宣传金融知识的多功能模块墙。</a:t>
            </a:r>
          </a:p>
          <a:p>
            <a:pPr>
              <a:defRPr sz="1200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开始推进厅堂微沙，以及理财微沙，厅堂无纸化开始推进</a:t>
            </a:r>
          </a:p>
        </p:txBody>
      </p:sp>
      <p:pic>
        <p:nvPicPr>
          <p:cNvPr id="225" name="image11.jpeg" descr="image1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41860" y="3927399"/>
            <a:ext cx="2139002" cy="14896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image12.jpeg" descr="image12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80859" y="3927399"/>
            <a:ext cx="2228852" cy="1482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image13.jpeg" descr="image13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65498" y="3905810"/>
            <a:ext cx="1376365" cy="153035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image14.jpeg" descr="image14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92150" y="3905810"/>
            <a:ext cx="2693987" cy="1530352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国内主流银行的网点转型策略"/>
          <p:cNvSpPr txBox="1">
            <a:spLocks noGrp="1"/>
          </p:cNvSpPr>
          <p:nvPr>
            <p:ph type="title"/>
          </p:nvPr>
        </p:nvSpPr>
        <p:spPr>
          <a:xfrm>
            <a:off x="602429" y="775043"/>
            <a:ext cx="4687354" cy="875078"/>
          </a:xfrm>
          <a:prstGeom prst="rect">
            <a:avLst/>
          </a:prstGeom>
        </p:spPr>
        <p:txBody>
          <a:bodyPr/>
          <a:lstStyle/>
          <a:p>
            <a:pPr defTabSz="822958">
              <a:defRPr sz="2200" spc="0"/>
            </a:pPr>
            <a:r>
              <a:t>国内主流银行的网点转型策略</a:t>
            </a:r>
            <a:br/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交通银行：“三位一体”建设，推行“两化一行”发展战略…"/>
          <p:cNvSpPr txBox="1"/>
          <p:nvPr/>
        </p:nvSpPr>
        <p:spPr>
          <a:xfrm>
            <a:off x="602429" y="1650120"/>
            <a:ext cx="7954962" cy="151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交通银行：“三位一体”建设，推行“两化一行”发展战略</a:t>
            </a:r>
          </a:p>
          <a:p>
            <a:pPr>
              <a:defRPr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endParaRPr/>
          </a:p>
          <a:p>
            <a:pPr>
              <a:defRPr sz="1200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自助服务与人工服务相融合，现场服务与远程视频服务相融合</a:t>
            </a:r>
          </a:p>
          <a:p>
            <a:pPr>
              <a:defRPr sz="1200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触摸屏的理财桌面以及宣传金融知识的多功能模块墙。</a:t>
            </a:r>
          </a:p>
          <a:p>
            <a:pPr>
              <a:defRPr sz="1200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重点推进厅堂一体化项目，释放高柜资源，全力推进厅堂微沙、沃德理财微沙，开始推进厅堂无纸化</a:t>
            </a:r>
          </a:p>
        </p:txBody>
      </p:sp>
      <p:pic>
        <p:nvPicPr>
          <p:cNvPr id="232" name="image15.jpeg" descr="image1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357" y="4019550"/>
            <a:ext cx="2352228" cy="1567724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image16.jpeg" descr="image16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2318" y="4019550"/>
            <a:ext cx="2328862" cy="15541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image17.jpeg" descr="image17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91177" y="4019550"/>
            <a:ext cx="2352229" cy="1567609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image18.jpeg" descr="image18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443406" y="4019550"/>
            <a:ext cx="2266952" cy="1567609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国内主流银行的网点转型策略"/>
          <p:cNvSpPr txBox="1">
            <a:spLocks noGrp="1"/>
          </p:cNvSpPr>
          <p:nvPr>
            <p:ph type="title"/>
          </p:nvPr>
        </p:nvSpPr>
        <p:spPr>
          <a:xfrm>
            <a:off x="602429" y="775043"/>
            <a:ext cx="4687354" cy="875078"/>
          </a:xfrm>
          <a:prstGeom prst="rect">
            <a:avLst/>
          </a:prstGeom>
        </p:spPr>
        <p:txBody>
          <a:bodyPr/>
          <a:lstStyle/>
          <a:p>
            <a:pPr defTabSz="822958">
              <a:defRPr sz="2200" spc="0"/>
            </a:pPr>
            <a:r>
              <a:t>国内主流银行的网点转型策略</a:t>
            </a:r>
            <a:br/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农业银行：电子银行应用，优化客户体验…"/>
          <p:cNvSpPr txBox="1"/>
          <p:nvPr/>
        </p:nvSpPr>
        <p:spPr>
          <a:xfrm>
            <a:off x="510858" y="1650120"/>
            <a:ext cx="7954962" cy="1551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农业银行：电子银行应用，优化客户体验</a:t>
            </a:r>
          </a:p>
          <a:p>
            <a:pPr>
              <a:defRPr b="1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endParaRPr/>
          </a:p>
          <a:p>
            <a:pPr>
              <a:defRPr sz="1200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智能柜台、机器人、平板PAD，电子银行应用。</a:t>
            </a:r>
          </a:p>
          <a:p>
            <a:pPr>
              <a:defRPr sz="1200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部分推广客户经理网点课堂，提升厅堂主动营销</a:t>
            </a:r>
          </a:p>
          <a:p>
            <a:pPr>
              <a:defRPr sz="1200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宣传资料无纸化未推进，电子白板，交互设备投入率不高</a:t>
            </a:r>
          </a:p>
          <a:p>
            <a:pPr>
              <a:defRPr sz="1200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电子屏等交动屏使用形式单一</a:t>
            </a:r>
          </a:p>
        </p:txBody>
      </p:sp>
      <p:pic>
        <p:nvPicPr>
          <p:cNvPr id="239" name="image19.jpeg" descr="image1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048" y="3544008"/>
            <a:ext cx="2935896" cy="1873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image20.jpeg" descr="image20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97966" y="3544008"/>
            <a:ext cx="2671085" cy="1873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image21.jpeg" descr="image21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2429" y="3544008"/>
            <a:ext cx="2395537" cy="1873252"/>
          </a:xfrm>
          <a:prstGeom prst="rect">
            <a:avLst/>
          </a:prstGeom>
          <a:ln w="12700">
            <a:miter lim="400000"/>
          </a:ln>
        </p:spPr>
      </p:pic>
      <p:sp>
        <p:nvSpPr>
          <p:cNvPr id="242" name="国内主流银行的转型策略"/>
          <p:cNvSpPr txBox="1">
            <a:spLocks noGrp="1"/>
          </p:cNvSpPr>
          <p:nvPr>
            <p:ph type="title"/>
          </p:nvPr>
        </p:nvSpPr>
        <p:spPr>
          <a:xfrm>
            <a:off x="602429" y="775043"/>
            <a:ext cx="4687354" cy="875078"/>
          </a:xfrm>
          <a:prstGeom prst="rect">
            <a:avLst/>
          </a:prstGeom>
        </p:spPr>
        <p:txBody>
          <a:bodyPr/>
          <a:lstStyle/>
          <a:p>
            <a:pPr defTabSz="822958">
              <a:defRPr sz="2200" spc="0"/>
            </a:pPr>
            <a:r>
              <a:t>国内主流银行的转型策略</a:t>
            </a:r>
            <a:br/>
            <a:endParaRPr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工商银行：智能新技术应用，推行厅堂微沙龙…"/>
          <p:cNvSpPr txBox="1"/>
          <p:nvPr/>
        </p:nvSpPr>
        <p:spPr>
          <a:xfrm>
            <a:off x="602428" y="1667584"/>
            <a:ext cx="7954962" cy="1450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工商银行：智能新技术应用，推行厅堂微沙龙</a:t>
            </a:r>
          </a:p>
          <a:p>
            <a:pPr>
              <a:defRPr sz="1200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endParaRPr/>
          </a:p>
          <a:p>
            <a:pPr>
              <a:defRPr sz="1200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智能柜台、机器人、人脸识别、声音识别、飞幕投影、智能互动桌面新技术应用。</a:t>
            </a:r>
          </a:p>
          <a:p>
            <a:pPr>
              <a:defRPr sz="1200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推广厅堂微沙龙增加等候区互动及营销宣传，提升厅堂主动营销</a:t>
            </a:r>
          </a:p>
          <a:p>
            <a:pPr>
              <a:defRPr sz="1200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宣传资料无纸化未推进</a:t>
            </a:r>
          </a:p>
          <a:p>
            <a:pPr>
              <a:defRPr sz="1200">
                <a:solidFill>
                  <a:srgbClr val="171818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电子屏等交动屏使用形式单一</a:t>
            </a:r>
          </a:p>
        </p:txBody>
      </p:sp>
      <p:pic>
        <p:nvPicPr>
          <p:cNvPr id="245" name="image22.jpeg" descr="image2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2428" y="3970625"/>
            <a:ext cx="2265365" cy="169862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image23.jpeg" descr="image23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32399" y="3953161"/>
            <a:ext cx="2574927" cy="171609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image24.jpeg" descr="image24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879219" y="3970623"/>
            <a:ext cx="2553182" cy="169862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image25.jpeg" descr="image25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984466" y="3953162"/>
            <a:ext cx="2763840" cy="1716090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国内主流银行的转型策略"/>
          <p:cNvSpPr txBox="1">
            <a:spLocks noGrp="1"/>
          </p:cNvSpPr>
          <p:nvPr>
            <p:ph type="title"/>
          </p:nvPr>
        </p:nvSpPr>
        <p:spPr>
          <a:xfrm>
            <a:off x="602429" y="775043"/>
            <a:ext cx="4687354" cy="875078"/>
          </a:xfrm>
          <a:prstGeom prst="rect">
            <a:avLst/>
          </a:prstGeom>
        </p:spPr>
        <p:txBody>
          <a:bodyPr/>
          <a:lstStyle/>
          <a:p>
            <a:pPr defTabSz="822958">
              <a:defRPr sz="2200" spc="0"/>
            </a:pPr>
            <a:r>
              <a:t>国内主流银行的转型策略</a:t>
            </a:r>
            <a:br/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幻灯片编号"/>
          <p:cNvSpPr txBox="1">
            <a:spLocks noGrp="1"/>
          </p:cNvSpPr>
          <p:nvPr>
            <p:ph type="sldNum" sz="quarter" idx="4294967295"/>
          </p:nvPr>
        </p:nvSpPr>
        <p:spPr>
          <a:xfrm>
            <a:off x="602077" y="6047635"/>
            <a:ext cx="217147" cy="20241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252" name="作为高效金融行业的会议平台，MAXHUB 也将助力银行网点进行智能化升级改造，打造共享式、多元化、高效精准的轻型营销沟通场景，以实现成本最小化、效率最大化、客户体验最优化的“新型零售网点”。"/>
          <p:cNvSpPr txBox="1"/>
          <p:nvPr/>
        </p:nvSpPr>
        <p:spPr>
          <a:xfrm>
            <a:off x="647399" y="1669415"/>
            <a:ext cx="4551526" cy="324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457200">
              <a:defRPr sz="1400">
                <a:latin typeface="PingFang SC Regular"/>
                <a:ea typeface="PingFang SC Regular"/>
                <a:cs typeface="PingFang SC Regular"/>
                <a:sym typeface="PingFang SC Regular"/>
              </a:defRPr>
            </a:pPr>
            <a:endParaRPr/>
          </a:p>
          <a:p>
            <a:pPr defTabSz="457200">
              <a:lnSpc>
                <a:spcPct val="150000"/>
              </a:lnSpc>
              <a:defRPr sz="1400">
                <a:latin typeface="微软雅黑"/>
                <a:ea typeface="微软雅黑"/>
                <a:cs typeface="微软雅黑"/>
                <a:sym typeface="微软雅黑"/>
              </a:defRPr>
            </a:pPr>
            <a:endParaRPr/>
          </a:p>
          <a:p>
            <a:pPr defTabSz="457200">
              <a:lnSpc>
                <a:spcPct val="150000"/>
              </a:lnSpc>
              <a:defRPr sz="1400">
                <a:latin typeface="微软雅黑"/>
                <a:ea typeface="微软雅黑"/>
                <a:cs typeface="微软雅黑"/>
                <a:sym typeface="微软雅黑"/>
              </a:defRPr>
            </a:pPr>
            <a:endParaRPr/>
          </a:p>
          <a:p>
            <a:pPr defTabSz="457200">
              <a:lnSpc>
                <a:spcPct val="200000"/>
              </a:lnSpc>
              <a:defRPr sz="1400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作为高效金融行业的会议平台，MAXHUB 也将助力银行网点进行智能化升级改造，打造共享式、多元化、高效精准的轻型营销沟通场景，以实现成本最小化、效率最大化、客户体验最优化的“新型零售网点”。</a:t>
            </a:r>
          </a:p>
        </p:txBody>
      </p:sp>
      <p:pic>
        <p:nvPicPr>
          <p:cNvPr id="253" name="image26.jpeg" descr="image2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58815" y="1890423"/>
            <a:ext cx="5407569" cy="3122872"/>
          </a:xfrm>
          <a:prstGeom prst="rect">
            <a:avLst/>
          </a:prstGeom>
          <a:ln w="12700">
            <a:miter lim="400000"/>
          </a:ln>
        </p:spPr>
      </p:pic>
      <p:sp>
        <p:nvSpPr>
          <p:cNvPr id="254" name="MAXHUB 助力银行网点打造营销沟通场景"/>
          <p:cNvSpPr txBox="1"/>
          <p:nvPr/>
        </p:nvSpPr>
        <p:spPr>
          <a:xfrm>
            <a:off x="622001" y="1160069"/>
            <a:ext cx="5943895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defTabSz="563453">
              <a:lnSpc>
                <a:spcPct val="110000"/>
              </a:lnSpc>
              <a:defRPr sz="16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MAXHUB </a:t>
            </a:r>
            <a:r>
              <a:rPr spc="300"/>
              <a:t>助力银行网点打造营销沟通场景</a:t>
            </a:r>
          </a:p>
        </p:txBody>
      </p:sp>
      <p:sp>
        <p:nvSpPr>
          <p:cNvPr id="255" name="“新型零售网点”"/>
          <p:cNvSpPr txBox="1"/>
          <p:nvPr/>
        </p:nvSpPr>
        <p:spPr>
          <a:xfrm>
            <a:off x="603250" y="707356"/>
            <a:ext cx="2135938" cy="510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>
                <a:solidFill>
                  <a:srgbClr val="17181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“新型零售网点”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幻灯片编号"/>
          <p:cNvSpPr txBox="1">
            <a:spLocks noGrp="1"/>
          </p:cNvSpPr>
          <p:nvPr>
            <p:ph type="sldNum" sz="quarter" idx="4294967295"/>
          </p:nvPr>
        </p:nvSpPr>
        <p:spPr>
          <a:xfrm>
            <a:off x="602077" y="6047635"/>
            <a:ext cx="217147" cy="20241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258" name="通过引进高效会议平台，助力银行网点实现：…"/>
          <p:cNvSpPr txBox="1"/>
          <p:nvPr/>
        </p:nvSpPr>
        <p:spPr>
          <a:xfrm>
            <a:off x="686521" y="2129890"/>
            <a:ext cx="4069042" cy="2574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457200">
              <a:lnSpc>
                <a:spcPct val="150000"/>
              </a:lnSpc>
              <a:defRPr sz="1400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通过引进高效会议平台，助力银行网点实现：</a:t>
            </a:r>
          </a:p>
          <a:p>
            <a:pPr defTabSz="457200">
              <a:lnSpc>
                <a:spcPct val="150000"/>
              </a:lnSpc>
              <a:defRPr sz="1400">
                <a:latin typeface="微软雅黑"/>
                <a:ea typeface="微软雅黑"/>
                <a:cs typeface="微软雅黑"/>
                <a:sym typeface="微软雅黑"/>
              </a:defRPr>
            </a:pPr>
            <a:endParaRPr/>
          </a:p>
          <a:p>
            <a:pPr marL="180472" indent="-180472" defTabSz="457200">
              <a:lnSpc>
                <a:spcPct val="150000"/>
              </a:lnSpc>
              <a:buSzPct val="100000"/>
              <a:buChar char="•"/>
              <a:defRPr sz="1400" b="1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轻网点化 ——百变应用，降低运营成本</a:t>
            </a:r>
          </a:p>
          <a:p>
            <a:pPr marL="180472" indent="-180472" defTabSz="457200">
              <a:lnSpc>
                <a:spcPct val="150000"/>
              </a:lnSpc>
              <a:buSzPct val="100000"/>
              <a:buChar char="•"/>
              <a:defRPr sz="1400" b="1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智能化——突破时空局限，打造无边际服务</a:t>
            </a:r>
          </a:p>
          <a:p>
            <a:pPr marL="180472" indent="-180472" defTabSz="457200">
              <a:lnSpc>
                <a:spcPct val="150000"/>
              </a:lnSpc>
              <a:buSzPct val="100000"/>
              <a:buChar char="•"/>
              <a:defRPr sz="1400" b="1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一站式新零售服务平台</a:t>
            </a:r>
          </a:p>
          <a:p>
            <a:pPr marL="180472" indent="-180472" defTabSz="457200">
              <a:lnSpc>
                <a:spcPct val="150000"/>
              </a:lnSpc>
              <a:buSzPct val="100000"/>
              <a:buChar char="•"/>
              <a:defRPr sz="1400" b="1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社区化——做好老百姓家门口的零售金融服务</a:t>
            </a:r>
          </a:p>
          <a:p>
            <a:pPr marL="180472" indent="-180472" defTabSz="457200">
              <a:lnSpc>
                <a:spcPct val="150000"/>
              </a:lnSpc>
              <a:buSzPct val="100000"/>
              <a:buChar char="•"/>
              <a:defRPr sz="1400" b="1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体验化——随时随地，创造高品质体验</a:t>
            </a:r>
          </a:p>
        </p:txBody>
      </p:sp>
      <p:pic>
        <p:nvPicPr>
          <p:cNvPr id="259" name="image13.png" descr="image13.png"/>
          <p:cNvPicPr>
            <a:picLocks noChangeAspect="1"/>
          </p:cNvPicPr>
          <p:nvPr/>
        </p:nvPicPr>
        <p:blipFill>
          <a:blip r:embed="rId2">
            <a:extLst/>
          </a:blip>
          <a:srcRect l="16828" r="8097"/>
          <a:stretch>
            <a:fillRect/>
          </a:stretch>
        </p:blipFill>
        <p:spPr>
          <a:xfrm>
            <a:off x="6147128" y="1684297"/>
            <a:ext cx="5033213" cy="3281102"/>
          </a:xfrm>
          <a:prstGeom prst="rect">
            <a:avLst/>
          </a:prstGeom>
          <a:ln w="12700">
            <a:miter lim="400000"/>
          </a:ln>
        </p:spPr>
      </p:pic>
      <p:sp>
        <p:nvSpPr>
          <p:cNvPr id="260" name="新零售金融时代下的网点之道"/>
          <p:cNvSpPr txBox="1"/>
          <p:nvPr/>
        </p:nvSpPr>
        <p:spPr>
          <a:xfrm>
            <a:off x="622001" y="1148641"/>
            <a:ext cx="5943895" cy="6093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defTabSz="563453">
              <a:lnSpc>
                <a:spcPct val="99000"/>
              </a:lnSpc>
              <a:defRPr sz="16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新零售金融时代下的网点之道</a:t>
            </a:r>
            <a:br/>
            <a:endParaRPr/>
          </a:p>
        </p:txBody>
      </p:sp>
      <p:sp>
        <p:nvSpPr>
          <p:cNvPr id="261" name="“新型零售网点”"/>
          <p:cNvSpPr txBox="1"/>
          <p:nvPr/>
        </p:nvSpPr>
        <p:spPr>
          <a:xfrm>
            <a:off x="615950" y="625331"/>
            <a:ext cx="2135938" cy="510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>
                <a:solidFill>
                  <a:srgbClr val="17181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“新型零售网点”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image27.jpeg" descr="image27.jpeg"/>
          <p:cNvPicPr>
            <a:picLocks noChangeAspect="1"/>
          </p:cNvPicPr>
          <p:nvPr/>
        </p:nvPicPr>
        <p:blipFill>
          <a:blip r:embed="rId2">
            <a:extLst/>
          </a:blip>
          <a:srcRect t="5120"/>
          <a:stretch>
            <a:fillRect/>
          </a:stretch>
        </p:blipFill>
        <p:spPr>
          <a:xfrm>
            <a:off x="681" y="2135"/>
            <a:ext cx="12190638" cy="7244741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“新型零售网点”区域导览图"/>
          <p:cNvSpPr txBox="1">
            <a:spLocks noGrp="1"/>
          </p:cNvSpPr>
          <p:nvPr>
            <p:ph type="title"/>
          </p:nvPr>
        </p:nvSpPr>
        <p:spPr>
          <a:xfrm>
            <a:off x="602429" y="775043"/>
            <a:ext cx="4687354" cy="875078"/>
          </a:xfrm>
          <a:prstGeom prst="rect">
            <a:avLst/>
          </a:prstGeom>
        </p:spPr>
        <p:txBody>
          <a:bodyPr/>
          <a:lstStyle>
            <a:lvl1pPr>
              <a:defRPr sz="2500" spc="0"/>
            </a:lvl1pPr>
          </a:lstStyle>
          <a:p>
            <a:r>
              <a:t>“新型零售网点”区域导览图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image14.png" descr="image1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16549" y="3718823"/>
            <a:ext cx="4966797" cy="27938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image15.png" descr="image15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16549" y="742873"/>
            <a:ext cx="4966797" cy="2793826"/>
          </a:xfrm>
          <a:prstGeom prst="rect">
            <a:avLst/>
          </a:prstGeom>
          <a:ln w="12700">
            <a:miter lim="400000"/>
          </a:ln>
        </p:spPr>
      </p:pic>
      <p:sp>
        <p:nvSpPr>
          <p:cNvPr id="268" name="轻网点化 ——百变应用，降低运营成本"/>
          <p:cNvSpPr txBox="1"/>
          <p:nvPr/>
        </p:nvSpPr>
        <p:spPr>
          <a:xfrm>
            <a:off x="625054" y="1036858"/>
            <a:ext cx="5943895" cy="510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defTabSz="457200">
              <a:defRPr sz="2400" b="1">
                <a:solidFill>
                  <a:srgbClr val="FF260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轻网点化</a:t>
            </a:r>
            <a:r>
              <a:rPr sz="2200"/>
              <a:t> </a:t>
            </a:r>
            <a:r>
              <a:rPr sz="2200" b="0">
                <a:solidFill>
                  <a:srgbClr val="000000"/>
                </a:solidFill>
              </a:rPr>
              <a:t>——百变应用，降低运营成本</a:t>
            </a:r>
          </a:p>
        </p:txBody>
      </p:sp>
      <p:sp>
        <p:nvSpPr>
          <p:cNvPr id="269" name="“新型零售网点”"/>
          <p:cNvSpPr txBox="1"/>
          <p:nvPr/>
        </p:nvSpPr>
        <p:spPr>
          <a:xfrm>
            <a:off x="607118" y="656556"/>
            <a:ext cx="4260792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7181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“新型零售网点”</a:t>
            </a:r>
          </a:p>
        </p:txBody>
      </p:sp>
      <p:sp>
        <p:nvSpPr>
          <p:cNvPr id="270" name="“百变”厅堂：10分钟快速切换为沙龙模式，扩大营销渗透面，提升用户体验。…"/>
          <p:cNvSpPr txBox="1"/>
          <p:nvPr/>
        </p:nvSpPr>
        <p:spPr>
          <a:xfrm>
            <a:off x="472652" y="2705698"/>
            <a:ext cx="5554474" cy="2250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lnSpc>
                <a:spcPct val="150000"/>
              </a:lnSpc>
              <a:buSzPct val="100000"/>
              <a:buChar char="●"/>
              <a:defRPr sz="1400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“百变”厅堂：10分钟快速切换为沙龙模式，扩大营销渗透面，提升用户体验。</a:t>
            </a:r>
          </a:p>
          <a:p>
            <a:pPr marL="285750" indent="-285750">
              <a:lnSpc>
                <a:spcPct val="150000"/>
              </a:lnSpc>
              <a:buSzPct val="100000"/>
              <a:buChar char="●"/>
              <a:defRPr sz="1400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节省网点空间面积（较传统支行缩小一半），降低网点租金等运营成本；</a:t>
            </a:r>
          </a:p>
          <a:p>
            <a:pPr marL="285750" indent="-285750" defTabSz="457200">
              <a:lnSpc>
                <a:spcPct val="150000"/>
              </a:lnSpc>
              <a:buSzPct val="100000"/>
              <a:buChar char="●"/>
              <a:defRPr sz="1400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告别投影仪、白板、打印机等繁琐的终端演示设备，加快“业务无纸化”进程，实现服务效率最大化。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智能化——突破时空局限，打造无边际服务"/>
          <p:cNvSpPr txBox="1"/>
          <p:nvPr/>
        </p:nvSpPr>
        <p:spPr>
          <a:xfrm>
            <a:off x="668178" y="1009612"/>
            <a:ext cx="5895337" cy="510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2400" b="1">
                <a:solidFill>
                  <a:srgbClr val="FF260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智能化</a:t>
            </a:r>
            <a:r>
              <a:rPr b="0"/>
              <a:t>——</a:t>
            </a:r>
            <a:r>
              <a:rPr b="0">
                <a:solidFill>
                  <a:srgbClr val="000000"/>
                </a:solidFill>
              </a:rPr>
              <a:t>突破时空局限，打造无边际服务</a:t>
            </a:r>
          </a:p>
        </p:txBody>
      </p:sp>
      <p:pic>
        <p:nvPicPr>
          <p:cNvPr id="273" name="image16.png" descr="image1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68777" y="2204741"/>
            <a:ext cx="5215314" cy="2933615"/>
          </a:xfrm>
          <a:prstGeom prst="rect">
            <a:avLst/>
          </a:prstGeom>
          <a:ln w="12700">
            <a:miter lim="400000"/>
          </a:ln>
        </p:spPr>
      </p:pic>
      <p:sp>
        <p:nvSpPr>
          <p:cNvPr id="274" name="“新型零售网点”"/>
          <p:cNvSpPr txBox="1"/>
          <p:nvPr/>
        </p:nvSpPr>
        <p:spPr>
          <a:xfrm>
            <a:off x="629563" y="614682"/>
            <a:ext cx="1458672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>
                <a:solidFill>
                  <a:srgbClr val="17181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“新型零售网点”</a:t>
            </a:r>
          </a:p>
        </p:txBody>
      </p:sp>
      <p:sp>
        <p:nvSpPr>
          <p:cNvPr id="275" name="利用金融+科技的手段，为客户打造无边际、专属化的服务，打破时间空间局限；…"/>
          <p:cNvSpPr txBox="1"/>
          <p:nvPr/>
        </p:nvSpPr>
        <p:spPr>
          <a:xfrm>
            <a:off x="793225" y="2214882"/>
            <a:ext cx="4884944" cy="27228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120000"/>
              </a:lnSpc>
              <a:defRPr sz="1400"/>
            </a:pPr>
            <a:r>
              <a:t>利用金融+科技的手段，为客户打造无边际、专属化的服务，打破时间空间局限；</a:t>
            </a:r>
          </a:p>
          <a:p>
            <a:pPr>
              <a:lnSpc>
                <a:spcPct val="120000"/>
              </a:lnSpc>
              <a:defRPr sz="1400"/>
            </a:pPr>
            <a:r>
              <a:t>例如：理财经理可以根据客户需求清晰直观的展现方案，提升零售效果。如果遇到无法解决的复杂问题，可一键实时连线远程咨询权威专家、投资顾问团队获取解决方案。</a:t>
            </a:r>
          </a:p>
          <a:p>
            <a:pPr>
              <a:lnSpc>
                <a:spcPct val="120000"/>
              </a:lnSpc>
              <a:defRPr sz="1400"/>
            </a:pPr>
            <a:endParaRPr/>
          </a:p>
          <a:p>
            <a:pPr>
              <a:lnSpc>
                <a:spcPct val="120000"/>
              </a:lnSpc>
              <a:defRPr sz="1400"/>
            </a:pPr>
            <a:r>
              <a:t>客户离开零售网点后，网点智能服务系统还可持续通过数据挖掘，探求客户深层次需求，并实时保持高效的远程金融服务支持，为客户提供专属服务。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一站式新零售服务平台"/>
          <p:cNvSpPr txBox="1"/>
          <p:nvPr/>
        </p:nvSpPr>
        <p:spPr>
          <a:xfrm>
            <a:off x="748696" y="997317"/>
            <a:ext cx="3152137" cy="510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 b="1">
                <a:solidFill>
                  <a:srgbClr val="FF2600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t>一站式新零售服务平台</a:t>
            </a:r>
          </a:p>
        </p:txBody>
      </p:sp>
      <p:pic>
        <p:nvPicPr>
          <p:cNvPr id="278" name="image17.png" descr="image1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71992" y="2228806"/>
            <a:ext cx="5801956" cy="3263602"/>
          </a:xfrm>
          <a:prstGeom prst="rect">
            <a:avLst/>
          </a:prstGeom>
          <a:ln w="12700">
            <a:miter lim="400000"/>
          </a:ln>
        </p:spPr>
      </p:pic>
      <p:sp>
        <p:nvSpPr>
          <p:cNvPr id="279" name="“新型零售网点”"/>
          <p:cNvSpPr txBox="1"/>
          <p:nvPr/>
        </p:nvSpPr>
        <p:spPr>
          <a:xfrm>
            <a:off x="596958" y="658767"/>
            <a:ext cx="4260792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7181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“新型零售网点”</a:t>
            </a:r>
          </a:p>
        </p:txBody>
      </p:sp>
      <p:sp>
        <p:nvSpPr>
          <p:cNvPr id="280" name="以“一个客户、一个账户、多个产品、一站式金融服务”为目标，让客户享受一步到位的便捷体验。…"/>
          <p:cNvSpPr txBox="1"/>
          <p:nvPr/>
        </p:nvSpPr>
        <p:spPr>
          <a:xfrm>
            <a:off x="595085" y="2367086"/>
            <a:ext cx="5183692" cy="2232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4572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500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以“一个客户、一个账户、多个产品、一站式金融服务”为目标，让客户享受一步到位的便捷体验。</a:t>
            </a:r>
          </a:p>
          <a:p>
            <a:pPr defTabSz="4572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500">
                <a:latin typeface="微软雅黑"/>
                <a:ea typeface="微软雅黑"/>
                <a:cs typeface="微软雅黑"/>
                <a:sym typeface="微软雅黑"/>
              </a:defRPr>
            </a:pPr>
            <a:endParaRPr/>
          </a:p>
          <a:p>
            <a:pPr defTabSz="4572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500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利用智能化交互平台帮助业务人员全方位推广多种零售业务产品。客户可一次性体验投资理财、信用卡、消费信贷、汽车金融等多种金融产品，从而实现客户体验最优化、服务效率最大化。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社区化——做好老百姓家门口的零售金融服务"/>
          <p:cNvSpPr txBox="1"/>
          <p:nvPr/>
        </p:nvSpPr>
        <p:spPr>
          <a:xfrm>
            <a:off x="748696" y="997317"/>
            <a:ext cx="6200137" cy="510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2400" b="1">
                <a:solidFill>
                  <a:srgbClr val="FF260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社区化——</a:t>
            </a:r>
            <a:r>
              <a:rPr b="0">
                <a:solidFill>
                  <a:srgbClr val="000000"/>
                </a:solidFill>
              </a:rPr>
              <a:t>做好老百姓家门口的零售金融服务</a:t>
            </a:r>
          </a:p>
        </p:txBody>
      </p:sp>
      <p:pic>
        <p:nvPicPr>
          <p:cNvPr id="283" name="image18.png" descr="image1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71259" y="1779844"/>
            <a:ext cx="5410202" cy="3124202"/>
          </a:xfrm>
          <a:prstGeom prst="rect">
            <a:avLst/>
          </a:prstGeom>
          <a:ln w="12700">
            <a:miter lim="400000"/>
          </a:ln>
        </p:spPr>
      </p:pic>
      <p:sp>
        <p:nvSpPr>
          <p:cNvPr id="284" name="“新型零售网点”"/>
          <p:cNvSpPr txBox="1"/>
          <p:nvPr/>
        </p:nvSpPr>
        <p:spPr>
          <a:xfrm>
            <a:off x="731163" y="627382"/>
            <a:ext cx="1458672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>
                <a:solidFill>
                  <a:srgbClr val="17181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“新型零售网点”</a:t>
            </a:r>
          </a:p>
        </p:txBody>
      </p:sp>
      <p:sp>
        <p:nvSpPr>
          <p:cNvPr id="285" name="为周边社区居民、个体工商户提供外延服务，如办理水电、物业、电视费代缴，不定期举办金融大讲堂，关注社区家庭子女教育、财商教育，提供家庭理财规划，个性化定制个人信用贷款方案。根据社区生活特点精选商户，为持卡人提供多样化的社区专项刷卡特惠服务。借助智能交互终端，与社区群众深入互动，“做好老百姓家门口的零售金融服务”。"/>
          <p:cNvSpPr txBox="1"/>
          <p:nvPr/>
        </p:nvSpPr>
        <p:spPr>
          <a:xfrm>
            <a:off x="701394" y="2324929"/>
            <a:ext cx="4661058" cy="2179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4572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4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为周边社区居民、个体工商户提供外延服务，如办理水电、物业、电视费代缴，不定期举办金融大讲堂，关注社区家庭子女教育、财商教育，提供家庭理财规划，个性化定制个人信用贷款方案。根据社区生活特点精选商户，为持卡人提供多样化的社区专项刷卡特惠服务。借助智能交互终端，与社区群众深入互动，“做好老百姓家门口的零售金融服务”。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体验化——随时随地，创造高品质体验"/>
          <p:cNvSpPr txBox="1"/>
          <p:nvPr/>
        </p:nvSpPr>
        <p:spPr>
          <a:xfrm>
            <a:off x="748696" y="997317"/>
            <a:ext cx="5285737" cy="510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2400" b="1">
                <a:solidFill>
                  <a:srgbClr val="FF260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体验化——</a:t>
            </a:r>
            <a:r>
              <a:rPr b="0">
                <a:solidFill>
                  <a:srgbClr val="000000"/>
                </a:solidFill>
              </a:rPr>
              <a:t>随时随地，创造高品质体验</a:t>
            </a:r>
          </a:p>
        </p:txBody>
      </p:sp>
      <p:sp>
        <p:nvSpPr>
          <p:cNvPr id="288" name="“新型零售网点”"/>
          <p:cNvSpPr txBox="1"/>
          <p:nvPr/>
        </p:nvSpPr>
        <p:spPr>
          <a:xfrm>
            <a:off x="731163" y="627382"/>
            <a:ext cx="1458672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>
                <a:solidFill>
                  <a:srgbClr val="17181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“新型零售网点”</a:t>
            </a:r>
          </a:p>
        </p:txBody>
      </p:sp>
      <p:sp>
        <p:nvSpPr>
          <p:cNvPr id="289" name="越来越多的客户不再满足于传统服务，而是追求高品质的个性化创新服务和更舒适的环境体验。客户可在休闲、舒适的环境中，通过更便捷的移动智能平板，随时随地享受到专业金融服务。…"/>
          <p:cNvSpPr txBox="1"/>
          <p:nvPr/>
        </p:nvSpPr>
        <p:spPr>
          <a:xfrm>
            <a:off x="701394" y="2299529"/>
            <a:ext cx="4661058" cy="1963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4572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5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越来越多的客户不再满足于传统服务，而是追求高品质的个性化创新服务和更舒适的环境体验。客户可在休闲、舒适的环境中，通过更便捷的移动智能平板，随时随地享受到专业金融服务。</a:t>
            </a:r>
          </a:p>
          <a:p>
            <a:pPr defTabSz="4572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5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服务便捷化，创造高品质体验，让客户喜欢来”新零售网点“。</a:t>
            </a:r>
          </a:p>
        </p:txBody>
      </p:sp>
      <p:pic>
        <p:nvPicPr>
          <p:cNvPr id="290" name="image28.jpeg" descr="image2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90003" y="1782604"/>
            <a:ext cx="6088818" cy="42366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image29.jpeg" descr="image29.jpeg"/>
          <p:cNvPicPr>
            <a:picLocks noChangeAspect="1"/>
          </p:cNvPicPr>
          <p:nvPr/>
        </p:nvPicPr>
        <p:blipFill>
          <a:blip r:embed="rId2">
            <a:extLst/>
          </a:blip>
          <a:srcRect l="32011" b="3457"/>
          <a:stretch>
            <a:fillRect/>
          </a:stretch>
        </p:blipFill>
        <p:spPr>
          <a:xfrm>
            <a:off x="5509763" y="-8912"/>
            <a:ext cx="7730606" cy="6875760"/>
          </a:xfrm>
          <a:prstGeom prst="rect">
            <a:avLst/>
          </a:prstGeom>
          <a:ln w="12700">
            <a:miter lim="400000"/>
          </a:ln>
        </p:spPr>
      </p:pic>
      <p:sp>
        <p:nvSpPr>
          <p:cNvPr id="293" name="MAXHUB 将助力更多银行网点从交易型向沟通型营销转变，以效益型的运营方式、高效智能的服务体验，迎战挑战与机会并存的新零售金融时代。"/>
          <p:cNvSpPr txBox="1">
            <a:spLocks noGrp="1"/>
          </p:cNvSpPr>
          <p:nvPr>
            <p:ph type="body" sz="quarter" idx="1"/>
          </p:nvPr>
        </p:nvSpPr>
        <p:spPr>
          <a:xfrm>
            <a:off x="748960" y="2632592"/>
            <a:ext cx="4148905" cy="1981374"/>
          </a:xfrm>
          <a:prstGeom prst="rect">
            <a:avLst/>
          </a:prstGeom>
        </p:spPr>
        <p:txBody>
          <a:bodyPr/>
          <a:lstStyle>
            <a:lvl1pPr defTabSz="457200">
              <a:lnSpc>
                <a:spcPct val="120000"/>
              </a:lnSpc>
              <a:spcBef>
                <a:spcPts val="0"/>
              </a:spcBef>
              <a:defRPr sz="1400">
                <a:solidFill>
                  <a:srgbClr val="000000"/>
                </a:solidFill>
              </a:defRPr>
            </a:lvl1pPr>
          </a:lstStyle>
          <a:p>
            <a:r>
              <a:t>MAXHUB 将助力更多银行网点从交易型向沟通型营销转变，以效益型的运营方式、高效智能的服务体验，迎战挑战与机会并存的新零售金融时代。</a:t>
            </a:r>
          </a:p>
        </p:txBody>
      </p:sp>
      <p:sp>
        <p:nvSpPr>
          <p:cNvPr id="294" name="MAXHUB助力银行网点转型"/>
          <p:cNvSpPr txBox="1"/>
          <p:nvPr/>
        </p:nvSpPr>
        <p:spPr>
          <a:xfrm>
            <a:off x="599186" y="955297"/>
            <a:ext cx="4002509" cy="510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4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t>MAXHUB助力银行网点转型</a:t>
            </a:r>
          </a:p>
        </p:txBody>
      </p:sp>
      <p:sp>
        <p:nvSpPr>
          <p:cNvPr id="295" name="黄色图标为MAXHUB安装区域"/>
          <p:cNvSpPr txBox="1"/>
          <p:nvPr/>
        </p:nvSpPr>
        <p:spPr>
          <a:xfrm>
            <a:off x="6406479" y="1151835"/>
            <a:ext cx="2465022" cy="34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t>黄色图标为MAXHUB安装区域</a:t>
            </a:r>
          </a:p>
        </p:txBody>
      </p:sp>
      <p:pic>
        <p:nvPicPr>
          <p:cNvPr id="296" name="image19.png" descr="image1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77223" y="741839"/>
            <a:ext cx="1140749" cy="1140749"/>
          </a:xfrm>
          <a:prstGeom prst="rect">
            <a:avLst/>
          </a:prstGeom>
          <a:ln w="12700">
            <a:miter lim="400000"/>
          </a:ln>
        </p:spPr>
      </p:pic>
      <p:sp>
        <p:nvSpPr>
          <p:cNvPr id="297" name="“新型零售网点”"/>
          <p:cNvSpPr txBox="1"/>
          <p:nvPr/>
        </p:nvSpPr>
        <p:spPr>
          <a:xfrm>
            <a:off x="619818" y="683858"/>
            <a:ext cx="4260792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7181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“新型零售网点”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谢谢"/>
          <p:cNvSpPr txBox="1">
            <a:spLocks noGrp="1"/>
          </p:cNvSpPr>
          <p:nvPr>
            <p:ph type="title"/>
          </p:nvPr>
        </p:nvSpPr>
        <p:spPr>
          <a:xfrm>
            <a:off x="874711" y="728662"/>
            <a:ext cx="3434358" cy="665156"/>
          </a:xfrm>
          <a:prstGeom prst="rect">
            <a:avLst/>
          </a:prstGeom>
        </p:spPr>
        <p:txBody>
          <a:bodyPr/>
          <a:lstStyle>
            <a:lvl1pPr>
              <a:defRPr spc="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谢谢</a:t>
            </a:r>
          </a:p>
        </p:txBody>
      </p:sp>
      <p:sp>
        <p:nvSpPr>
          <p:cNvPr id="300" name="广州视臻信息科技有限公司…"/>
          <p:cNvSpPr txBox="1">
            <a:spLocks noGrp="1"/>
          </p:cNvSpPr>
          <p:nvPr>
            <p:ph type="body" sz="quarter" idx="1"/>
          </p:nvPr>
        </p:nvSpPr>
        <p:spPr>
          <a:xfrm>
            <a:off x="804132" y="5193486"/>
            <a:ext cx="3596147" cy="1107109"/>
          </a:xfrm>
          <a:prstGeom prst="rect">
            <a:avLst/>
          </a:prstGeom>
        </p:spPr>
        <p:txBody>
          <a:bodyPr/>
          <a:lstStyle/>
          <a:p>
            <a:pPr defTabSz="651509">
              <a:spcBef>
                <a:spcPts val="600"/>
              </a:spcBef>
              <a:defRPr sz="14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广州视臻信息科技有限公司</a:t>
            </a:r>
          </a:p>
          <a:p>
            <a:pPr defTabSz="651509">
              <a:spcBef>
                <a:spcPts val="600"/>
              </a:spcBef>
              <a:defRPr sz="14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广州市科学城科珠路192号</a:t>
            </a:r>
          </a:p>
          <a:p>
            <a:pPr defTabSz="651509">
              <a:spcBef>
                <a:spcPts val="600"/>
              </a:spcBef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T  020 8207 5661</a:t>
            </a:r>
          </a:p>
          <a:p>
            <a:pPr defTabSz="651509">
              <a:spcBef>
                <a:spcPts val="600"/>
              </a:spcBef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www.maxhub.vip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171818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71818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71818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677</Words>
  <Application>Microsoft Macintosh PowerPoint</Application>
  <PresentationFormat>宽屏</PresentationFormat>
  <Paragraphs>188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Arial</vt:lpstr>
      <vt:lpstr>Calibri</vt:lpstr>
      <vt:lpstr>Helvetica Neue</vt:lpstr>
      <vt:lpstr>Microsoft YaHei</vt:lpstr>
      <vt:lpstr>PingFang SC Regular</vt:lpstr>
      <vt:lpstr>方正兰亭纤黑简体</vt:lpstr>
      <vt:lpstr>微软雅黑</vt:lpstr>
      <vt:lpstr>Office 主题​​</vt:lpstr>
      <vt:lpstr>MAXHUB 助力银行网点打造营销沟通场景</vt:lpstr>
      <vt:lpstr>时代背景  </vt:lpstr>
      <vt:lpstr>数据分析  </vt:lpstr>
      <vt:lpstr>数据分析</vt:lpstr>
      <vt:lpstr>数据分析</vt:lpstr>
      <vt:lpstr>数据分析</vt:lpstr>
      <vt:lpstr>转型中的银行网点困惑与现状</vt:lpstr>
      <vt:lpstr>转型中的银行网点困惑与现状</vt:lpstr>
      <vt:lpstr>新零售金融时代下的网点之道 </vt:lpstr>
      <vt:lpstr>国内主流银行的网点转型策略 </vt:lpstr>
      <vt:lpstr>国内主流银行的网点转型策略 </vt:lpstr>
      <vt:lpstr>国内主流银行的网点转型策略 </vt:lpstr>
      <vt:lpstr>国内主流银行的转型策略 </vt:lpstr>
      <vt:lpstr>国内主流银行的转型策略 </vt:lpstr>
      <vt:lpstr>PowerPoint 演示文稿</vt:lpstr>
      <vt:lpstr>PowerPoint 演示文稿</vt:lpstr>
      <vt:lpstr>“新型零售网点”区域导览图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</vt:lpstr>
    </vt:vector>
  </TitlesOfParts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MAXHUB 助力银行网点打造营销沟通场景</dc:title>
  <cp:lastModifiedBy>wlliwm29</cp:lastModifiedBy>
  <cp:revision>2</cp:revision>
  <dcterms:modified xsi:type="dcterms:W3CDTF">2017-09-26T03:02:14Z</dcterms:modified>
</cp:coreProperties>
</file>